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sldIdLst>
    <p:sldId id="256" r:id="rId5"/>
    <p:sldId id="263" r:id="rId6"/>
    <p:sldId id="287" r:id="rId7"/>
    <p:sldId id="283" r:id="rId8"/>
    <p:sldId id="308" r:id="rId9"/>
    <p:sldId id="291" r:id="rId10"/>
    <p:sldId id="296" r:id="rId11"/>
    <p:sldId id="260" r:id="rId12"/>
    <p:sldId id="286" r:id="rId13"/>
    <p:sldId id="293" r:id="rId14"/>
    <p:sldId id="288" r:id="rId15"/>
    <p:sldId id="292" r:id="rId16"/>
    <p:sldId id="306" r:id="rId17"/>
    <p:sldId id="297" r:id="rId18"/>
    <p:sldId id="298" r:id="rId19"/>
    <p:sldId id="300" r:id="rId20"/>
    <p:sldId id="301" r:id="rId21"/>
    <p:sldId id="304" r:id="rId22"/>
    <p:sldId id="302" r:id="rId23"/>
    <p:sldId id="303" r:id="rId24"/>
    <p:sldId id="310" r:id="rId25"/>
    <p:sldId id="309" r:id="rId26"/>
    <p:sldId id="313" r:id="rId27"/>
    <p:sldId id="312" r:id="rId28"/>
    <p:sldId id="311" r:id="rId29"/>
    <p:sldId id="307" r:id="rId30"/>
    <p:sldId id="279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B66"/>
    <a:srgbClr val="00205F"/>
    <a:srgbClr val="FFFFFF"/>
    <a:srgbClr val="6AA7E9"/>
    <a:srgbClr val="002060"/>
    <a:srgbClr val="FD8469"/>
    <a:srgbClr val="262626"/>
    <a:srgbClr val="F8D2D2"/>
    <a:srgbClr val="FDE9FC"/>
    <a:srgbClr val="FBD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3EB69-698C-470C-9E0C-B4802425DEAA}" v="8" dt="2022-05-20T07:39:07.643"/>
    <p1510:client id="{A0A112D8-8B33-4C93-BAD2-272CA532A6D3}" v="108" dt="2022-05-21T06:25:39.412"/>
    <p1510:client id="{B1C8297A-12C5-4BEA-8770-A0DCB33C9C8E}" v="591" dt="2022-05-21T08:43:47.613"/>
    <p1510:client id="{BBFF81CB-36F9-554F-85FA-A5795B35CFDF}" vWet="2" dt="2022-05-20T07:38:29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AE5E7-02C8-428C-9B5A-09538A38423B}" type="datetimeFigureOut">
              <a:rPr lang="fr-FR" smtClean="0"/>
              <a:t>21/05/2022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FB004-0C51-4297-91AA-53676DB5D9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89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Faire interagir la classe avant de montrer les étapes ? ++ Bien appuyer sur l’idée que c’est un pb pour l’agent </a:t>
            </a:r>
            <a:r>
              <a:rPr lang="fr-FR" err="1"/>
              <a:t>immo</a:t>
            </a:r>
            <a:r>
              <a:rPr lang="fr-FR"/>
              <a:t> de devoir faire tout ca 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524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86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913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8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Conclure en expliquant que notre solution est certes efficace mais qu’elle vient en appuie et en complément de l’expertise de l’agent </a:t>
            </a:r>
            <a:r>
              <a:rPr lang="fr-FR" err="1"/>
              <a:t>immo</a:t>
            </a:r>
            <a:r>
              <a:rPr lang="fr-FR"/>
              <a:t> (pour rassurer le business sur le fait que l’outil ne les remplacera pas mais les aidera plutôt)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93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7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Transition : You are </a:t>
            </a:r>
            <a:r>
              <a:rPr lang="fr-FR" err="1"/>
              <a:t>probably</a:t>
            </a:r>
            <a:r>
              <a:rPr lang="fr-FR"/>
              <a:t> </a:t>
            </a:r>
            <a:r>
              <a:rPr lang="fr-FR" err="1"/>
              <a:t>wondering</a:t>
            </a:r>
            <a:r>
              <a:rPr lang="fr-FR"/>
              <a:t> how </a:t>
            </a:r>
            <a:r>
              <a:rPr lang="fr-FR" err="1"/>
              <a:t>we</a:t>
            </a:r>
            <a:r>
              <a:rPr lang="fr-FR"/>
              <a:t> are able to do </a:t>
            </a:r>
            <a:r>
              <a:rPr lang="fr-FR" err="1"/>
              <a:t>so</a:t>
            </a:r>
            <a:r>
              <a:rPr lang="fr-FR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17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90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21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61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15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4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que la transition se fasse bien avec la slide d’avant bien préciser à l’oral : « </a:t>
            </a:r>
            <a:r>
              <a:rPr lang="fr-FR" err="1"/>
              <a:t>before</a:t>
            </a:r>
            <a:r>
              <a:rPr lang="fr-FR"/>
              <a:t> </a:t>
            </a:r>
            <a:r>
              <a:rPr lang="fr-FR" err="1"/>
              <a:t>going</a:t>
            </a:r>
            <a:r>
              <a:rPr lang="fr-FR"/>
              <a:t> </a:t>
            </a:r>
            <a:r>
              <a:rPr lang="fr-FR" err="1"/>
              <a:t>through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ML model, </a:t>
            </a:r>
            <a:r>
              <a:rPr lang="fr-FR" err="1"/>
              <a:t>let’s</a:t>
            </a:r>
            <a:r>
              <a:rPr lang="fr-FR"/>
              <a:t> check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reprocessed</a:t>
            </a:r>
            <a:r>
              <a:rPr lang="fr-FR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FB004-0C51-4297-91AA-53676DB5D9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81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A022-F220-4D3C-97AC-B48306AC9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206C-CE41-4637-B13D-872BD6DD1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6945-9D06-4D52-B9B2-9DD4A5FD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8B287-F41B-4427-83B8-6C9269A5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6357-FD81-44B1-BB69-A326180F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22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C540-56EC-44D3-AEE4-DAE63FD3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513EF-8A69-4835-B0A3-49E2A26B1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DF0D-55E3-4D5E-9B55-095CD81E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874F9-9893-4018-8305-8640FF8D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83C69-80F0-417F-BD51-8471D589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3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1AD46-CA8E-4DB4-905F-D2B4DD0AF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62E44-5FE2-44FB-AC99-4D7121992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9265-E020-43A8-8267-FDC53A2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2951B-E8C0-4ABD-B719-A8E41D3C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1471C-3786-4662-A77A-B78FC1B8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78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167B-360F-43A7-AA52-1089F238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FBC9-EA98-4939-8164-F9685C18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43D3-6CC3-4A48-9015-ACED8EAB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2959" y="6356350"/>
            <a:ext cx="58105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B2224-8C78-4F93-84B1-A18ADC77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64C13B-D575-4DFB-9C35-7EA3565E67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C7B17-08C2-4CBD-9620-722FDED990A9}"/>
              </a:ext>
            </a:extLst>
          </p:cNvPr>
          <p:cNvSpPr/>
          <p:nvPr userDrawn="1"/>
        </p:nvSpPr>
        <p:spPr>
          <a:xfrm>
            <a:off x="831272" y="6226233"/>
            <a:ext cx="10547927" cy="831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71F71-A1D0-91C2-41EB-BAF5969D8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271" y="0"/>
            <a:ext cx="1968730" cy="8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503A29-DBA5-44D8-83C7-701ED3BE8EDD}"/>
              </a:ext>
            </a:extLst>
          </p:cNvPr>
          <p:cNvSpPr/>
          <p:nvPr userDrawn="1"/>
        </p:nvSpPr>
        <p:spPr>
          <a:xfrm>
            <a:off x="0" y="3135085"/>
            <a:ext cx="12192000" cy="28738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756AA-0A26-46CC-AEF7-C9DFDB5D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53167"/>
            <a:ext cx="10515600" cy="2281691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40F2-629D-4E41-B22A-C634E033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85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BA891-EBA6-4C53-B4F7-9E4E532E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37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1AAD-9A63-4874-8004-7752406A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5DC5-C972-4444-A5C5-D3E6104A9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C8E0-F9D7-4BBA-9BA2-F666BEDE0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AD3EB-7C47-4C7B-A9B9-DD6D1D0F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1CBC7-67A3-4222-A428-E40C95FF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821E2-2091-4B20-BDDB-E299C795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01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6783-0DC0-4AC5-A784-DA65BA5C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26A57-C3EB-4CB8-9BFA-9D42FB666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8E86C-CB1B-4BDB-9AFF-8B6FDC2CF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01176-1C86-4566-9CA5-8D6A44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7807C-2C61-4973-A505-14A298D4F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78A91-7F4F-4872-B171-267C243B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98995-6D9D-4828-AF9A-ECCA362C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86350-9034-4BA8-A1B9-B12E72A0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91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B5B1-3AAA-4F2D-B4CA-52C24308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B5788-502D-4751-BF35-01082648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FB630-1D85-4A0E-8DDD-43CA01B5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95B08-69BB-409C-836F-243A6C3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20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EF00E-8576-4860-9879-DD39F39D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82A06-0CB0-48EA-9C88-42E618D3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7374D-DEA2-4F9B-A30C-E17210AA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63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21DC-1F20-4057-88B8-A553CA37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9FEF-4E09-4B07-ACEA-0C7825A6B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60ACF-9D91-41F0-984F-9961C2EE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3E617-222F-42CB-83CC-6DB621E2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7FA65-1486-4C95-A49F-5693A774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3483-C3F0-4F18-BC9F-D1FC4614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41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5675-3697-4DF1-BC32-18BC9E15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B5C7B6-FE35-4EA6-BAEA-6A67C3783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19A-3D44-4C5A-A208-3B4F8077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803D4-1C8B-43BC-98E4-35EB9FA8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D1249-6A3C-4D70-A715-26D290B8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1FB07-5555-4135-AC32-46DE0B9B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96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2B039-E05B-4B9E-AA96-02181F11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722DA-FB51-4B56-AE0D-D9C269164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03F9F-5C7C-4E3F-BA2D-8B36FEB68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AB4A5-3A36-4BDB-85F0-5AC3DB025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20AE9-AE9E-469A-8175-7608C31F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4C13B-D575-4DFB-9C35-7EA3565E67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57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9ACC3-D9BF-44BC-969D-24694421102D}"/>
              </a:ext>
            </a:extLst>
          </p:cNvPr>
          <p:cNvSpPr/>
          <p:nvPr/>
        </p:nvSpPr>
        <p:spPr>
          <a:xfrm>
            <a:off x="8066189" y="476250"/>
            <a:ext cx="3600450" cy="58959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E9962-3622-4C87-9A88-1331A3638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890" y="4169066"/>
            <a:ext cx="3556932" cy="2952750"/>
          </a:xfrm>
        </p:spPr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Salma CHERAIBAT</a:t>
            </a:r>
          </a:p>
          <a:p>
            <a:r>
              <a:rPr lang="fr-FR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Mohamed DAKKOURI</a:t>
            </a:r>
          </a:p>
          <a:p>
            <a:r>
              <a:rPr lang="fr-FR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Salma ESSAOUI</a:t>
            </a:r>
          </a:p>
          <a:p>
            <a:r>
              <a:rPr lang="fr-FR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Satnam SINGH</a:t>
            </a:r>
          </a:p>
          <a:p>
            <a:r>
              <a:rPr lang="fr-FR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Jihane WADI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B8750-9F7C-CB9B-AA12-BC84F5ED0872}"/>
              </a:ext>
            </a:extLst>
          </p:cNvPr>
          <p:cNvSpPr txBox="1"/>
          <p:nvPr/>
        </p:nvSpPr>
        <p:spPr>
          <a:xfrm>
            <a:off x="453704" y="4751157"/>
            <a:ext cx="739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/>
          </a:p>
          <a:p>
            <a:r>
              <a:rPr lang="fr-FR" sz="2400" b="1" err="1"/>
              <a:t>Automating</a:t>
            </a:r>
            <a:r>
              <a:rPr lang="fr-FR" sz="2400" b="1"/>
              <a:t> the process of real </a:t>
            </a:r>
            <a:r>
              <a:rPr lang="fr-FR" sz="2400" b="1" err="1"/>
              <a:t>estate</a:t>
            </a:r>
            <a:r>
              <a:rPr lang="fr-FR" sz="2400" b="1"/>
              <a:t> </a:t>
            </a:r>
            <a:r>
              <a:rPr lang="fr-FR" sz="2400" b="1" err="1"/>
              <a:t>market</a:t>
            </a:r>
            <a:r>
              <a:rPr lang="fr-FR" sz="2400" b="1"/>
              <a:t> </a:t>
            </a:r>
            <a:r>
              <a:rPr lang="fr-FR" sz="2400" b="1" err="1"/>
              <a:t>price</a:t>
            </a:r>
            <a:r>
              <a:rPr lang="fr-FR" sz="2400" b="1"/>
              <a:t> valuation at Issy-Les-Moulineaux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53426-A68E-49B3-55D4-19C73FFC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477699"/>
            <a:ext cx="7574731" cy="379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DC81D-A8AA-B55B-FAAD-E3E6C9B6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702" y="853055"/>
            <a:ext cx="2911548" cy="12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1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286B3-8711-02DE-4BCD-23C66DFA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607" y="1528543"/>
            <a:ext cx="4605818" cy="4673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1 : Example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401CC2-63B1-EF11-ED8B-8B767915FBEB}"/>
              </a:ext>
            </a:extLst>
          </p:cNvPr>
          <p:cNvSpPr/>
          <p:nvPr/>
        </p:nvSpPr>
        <p:spPr>
          <a:xfrm>
            <a:off x="6686550" y="3028950"/>
            <a:ext cx="4572000" cy="30289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A54ED6-3FE6-AE89-69A0-32CB7C0DAD80}"/>
              </a:ext>
            </a:extLst>
          </p:cNvPr>
          <p:cNvGrpSpPr/>
          <p:nvPr/>
        </p:nvGrpSpPr>
        <p:grpSpPr>
          <a:xfrm>
            <a:off x="1080538" y="2372053"/>
            <a:ext cx="2400892" cy="2400892"/>
            <a:chOff x="795313" y="2799891"/>
            <a:chExt cx="2400892" cy="2400892"/>
          </a:xfrm>
        </p:grpSpPr>
        <p:pic>
          <p:nvPicPr>
            <p:cNvPr id="19" name="Graphic 18" descr="Robot outline">
              <a:extLst>
                <a:ext uri="{FF2B5EF4-FFF2-40B4-BE49-F238E27FC236}">
                  <a16:creationId xmlns:a16="http://schemas.microsoft.com/office/drawing/2014/main" id="{ABDA69C0-E8D5-30B9-DA9B-E7498A5A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313" y="2799891"/>
              <a:ext cx="2400892" cy="2400892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FF01344-D93D-916A-E1CD-DF1D68CD0EEE}"/>
                </a:ext>
              </a:extLst>
            </p:cNvPr>
            <p:cNvSpPr/>
            <p:nvPr/>
          </p:nvSpPr>
          <p:spPr>
            <a:xfrm rot="8111492">
              <a:off x="1711378" y="3134327"/>
              <a:ext cx="540360" cy="569976"/>
            </a:xfrm>
            <a:prstGeom prst="arc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504E76-DB3F-3034-01C1-E7EDC10824D2}"/>
                </a:ext>
              </a:extLst>
            </p:cNvPr>
            <p:cNvSpPr/>
            <p:nvPr/>
          </p:nvSpPr>
          <p:spPr>
            <a:xfrm>
              <a:off x="2432807" y="4219662"/>
              <a:ext cx="360727" cy="310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DCAE3D-41F8-9C34-0DEC-E22688A7C2B5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860649" y="3783438"/>
            <a:ext cx="3825901" cy="759987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4890700-E7F5-E802-5208-1D7BDDBACA73}"/>
              </a:ext>
            </a:extLst>
          </p:cNvPr>
          <p:cNvSpPr/>
          <p:nvPr/>
        </p:nvSpPr>
        <p:spPr>
          <a:xfrm>
            <a:off x="6772275" y="3686174"/>
            <a:ext cx="4362449" cy="695325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21189-F32D-F4F3-DD06-2C22DDAC710C}"/>
              </a:ext>
            </a:extLst>
          </p:cNvPr>
          <p:cNvSpPr/>
          <p:nvPr/>
        </p:nvSpPr>
        <p:spPr>
          <a:xfrm>
            <a:off x="6791324" y="4943476"/>
            <a:ext cx="2057401" cy="819150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3FAC9-F940-2A93-7777-F69E1E2D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6E69F-3AF8-AE4F-6299-EF7F80F7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8BC64A8-AD7D-1CA9-9308-334307BE5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68" r="54183" b="9192"/>
          <a:stretch/>
        </p:blipFill>
        <p:spPr>
          <a:xfrm>
            <a:off x="4662820" y="2552700"/>
            <a:ext cx="1842755" cy="7402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EB6C83-4AA9-5CE0-9C25-99627C2AB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67" r="53254"/>
          <a:stretch/>
        </p:blipFill>
        <p:spPr>
          <a:xfrm>
            <a:off x="2170433" y="2533649"/>
            <a:ext cx="2496818" cy="572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9CAB9D3-036C-0B03-473A-4789B65DD6DA}"/>
              </a:ext>
            </a:extLst>
          </p:cNvPr>
          <p:cNvSpPr/>
          <p:nvPr/>
        </p:nvSpPr>
        <p:spPr>
          <a:xfrm rot="10800000">
            <a:off x="838200" y="3705222"/>
            <a:ext cx="10504800" cy="466728"/>
          </a:xfrm>
          <a:prstGeom prst="triangle">
            <a:avLst>
              <a:gd name="adj" fmla="val 4919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260864-5979-53CC-0EFD-61789FE5F8D2}"/>
              </a:ext>
            </a:extLst>
          </p:cNvPr>
          <p:cNvSpPr txBox="1"/>
          <p:nvPr/>
        </p:nvSpPr>
        <p:spPr>
          <a:xfrm>
            <a:off x="4500343" y="3712181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2060"/>
                </a:solidFill>
                <a:latin typeface="Abadi" panose="020B0604020104020204" pitchFamily="34" charset="0"/>
              </a:rPr>
              <a:t>Data </a:t>
            </a:r>
            <a:r>
              <a:rPr lang="fr-FR" err="1">
                <a:solidFill>
                  <a:srgbClr val="002060"/>
                </a:solidFill>
                <a:latin typeface="Abadi" panose="020B0604020104020204" pitchFamily="34" charset="0"/>
              </a:rPr>
              <a:t>Reprocessing</a:t>
            </a:r>
            <a:endParaRPr lang="fr-FR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A20E5-3FA3-32B3-9A00-5376714DD16A}"/>
              </a:ext>
            </a:extLst>
          </p:cNvPr>
          <p:cNvSpPr txBox="1"/>
          <p:nvPr/>
        </p:nvSpPr>
        <p:spPr>
          <a:xfrm>
            <a:off x="4257675" y="4521806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Output File </a:t>
            </a:r>
            <a:r>
              <a:rPr lang="fr-FR" err="1">
                <a:latin typeface="Abadi" panose="020B0604020104020204" pitchFamily="34" charset="0"/>
              </a:rPr>
              <a:t>Sample</a:t>
            </a:r>
            <a:endParaRPr lang="fr-FR">
              <a:latin typeface="Abadi" panose="020B06040201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CC6B9F-816F-5995-4035-8D0213A6B682}"/>
              </a:ext>
            </a:extLst>
          </p:cNvPr>
          <p:cNvCxnSpPr>
            <a:cxnSpLocks/>
          </p:cNvCxnSpPr>
          <p:nvPr/>
        </p:nvCxnSpPr>
        <p:spPr>
          <a:xfrm>
            <a:off x="4248150" y="4914900"/>
            <a:ext cx="382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06ADDA-0949-949A-283B-9EE2D86B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160692"/>
            <a:ext cx="10106025" cy="7071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B4ED6B-2D56-5D3E-EAFC-85CF5651261B}"/>
              </a:ext>
            </a:extLst>
          </p:cNvPr>
          <p:cNvSpPr/>
          <p:nvPr/>
        </p:nvSpPr>
        <p:spPr>
          <a:xfrm>
            <a:off x="838200" y="1905001"/>
            <a:ext cx="10504800" cy="1524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0B83E87-BF52-9B0B-21C8-77BA52AD5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94" b="38339"/>
          <a:stretch/>
        </p:blipFill>
        <p:spPr>
          <a:xfrm>
            <a:off x="6586057" y="2476500"/>
            <a:ext cx="4605818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D8D184-C6CB-2E45-2643-3602DFAE0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3" t="83482" b="9194"/>
          <a:stretch/>
        </p:blipFill>
        <p:spPr>
          <a:xfrm>
            <a:off x="2438400" y="3048000"/>
            <a:ext cx="891854" cy="266700"/>
          </a:xfrm>
          <a:prstGeom prst="rect">
            <a:avLst/>
          </a:prstGeom>
        </p:spPr>
      </p:pic>
      <p:pic>
        <p:nvPicPr>
          <p:cNvPr id="41" name="Graphic 40" descr="Robot outline">
            <a:extLst>
              <a:ext uri="{FF2B5EF4-FFF2-40B4-BE49-F238E27FC236}">
                <a16:creationId xmlns:a16="http://schemas.microsoft.com/office/drawing/2014/main" id="{12100B61-93E7-F66E-D008-554FA1ECE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719" y="2519298"/>
            <a:ext cx="747625" cy="747778"/>
          </a:xfrm>
          <a:prstGeom prst="rect">
            <a:avLst/>
          </a:prstGeom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6C82A6A-DCBA-1B2E-2482-4F6BDCB78BF1}"/>
              </a:ext>
            </a:extLst>
          </p:cNvPr>
          <p:cNvSpPr/>
          <p:nvPr/>
        </p:nvSpPr>
        <p:spPr>
          <a:xfrm rot="5400000">
            <a:off x="1488728" y="2820009"/>
            <a:ext cx="731206" cy="21563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D16101-11FF-2E0D-66B8-196CC312A7BE}"/>
              </a:ext>
            </a:extLst>
          </p:cNvPr>
          <p:cNvSpPr txBox="1"/>
          <p:nvPr/>
        </p:nvSpPr>
        <p:spPr>
          <a:xfrm>
            <a:off x="4257675" y="1921481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Raw Data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F53E8F-352C-D821-E213-51D518421A7A}"/>
              </a:ext>
            </a:extLst>
          </p:cNvPr>
          <p:cNvCxnSpPr>
            <a:cxnSpLocks/>
          </p:cNvCxnSpPr>
          <p:nvPr/>
        </p:nvCxnSpPr>
        <p:spPr>
          <a:xfrm>
            <a:off x="4257675" y="2314575"/>
            <a:ext cx="382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613E8B-561D-3AEB-CFB7-872F1BE1F456}"/>
              </a:ext>
            </a:extLst>
          </p:cNvPr>
          <p:cNvSpPr/>
          <p:nvPr/>
        </p:nvSpPr>
        <p:spPr>
          <a:xfrm>
            <a:off x="838200" y="4486276"/>
            <a:ext cx="10506074" cy="1524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E32BD44-0135-0B45-6900-3612131C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6B3F5-D7CB-DCF8-D7C8-44980523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1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ED977-C499-EAF4-719B-5AC2AB827784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A0D91-054F-A350-01A5-34262D5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891" y="6356350"/>
            <a:ext cx="2743200" cy="365125"/>
          </a:xfrm>
        </p:spPr>
        <p:txBody>
          <a:bodyPr/>
          <a:lstStyle/>
          <a:p>
            <a:fld id="{4464C13B-D575-4DFB-9C35-7EA3565E6773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27C4552-973F-F7A4-2B1C-7BFE72C8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26" y="2701204"/>
            <a:ext cx="4038837" cy="28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104EC-4242-6F76-A390-180E0E1C5EE7}"/>
              </a:ext>
            </a:extLst>
          </p:cNvPr>
          <p:cNvSpPr txBox="1"/>
          <p:nvPr/>
        </p:nvSpPr>
        <p:spPr>
          <a:xfrm>
            <a:off x="7429500" y="3133725"/>
            <a:ext cx="377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Duplexes are the most expensive type of housing</a:t>
            </a:r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en-US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Apartments &amp; Houses are equivalent in terms of price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7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ED977-C499-EAF4-719B-5AC2AB827784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EB1D3-B127-63C3-5B3E-6FA0C515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9613F1-FB0B-7D72-4673-1C79A142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1" y="2858222"/>
            <a:ext cx="49149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877F38-45F8-2556-EB50-881579BE2183}"/>
              </a:ext>
            </a:extLst>
          </p:cNvPr>
          <p:cNvCxnSpPr>
            <a:cxnSpLocks/>
          </p:cNvCxnSpPr>
          <p:nvPr/>
        </p:nvCxnSpPr>
        <p:spPr>
          <a:xfrm>
            <a:off x="5264727" y="3177308"/>
            <a:ext cx="0" cy="2078183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6EFAE4-FACF-2D4B-E74E-9843DA12DBB9}"/>
              </a:ext>
            </a:extLst>
          </p:cNvPr>
          <p:cNvCxnSpPr>
            <a:cxnSpLocks/>
          </p:cNvCxnSpPr>
          <p:nvPr/>
        </p:nvCxnSpPr>
        <p:spPr>
          <a:xfrm>
            <a:off x="3398980" y="5703455"/>
            <a:ext cx="461819" cy="0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5EF00-47CD-F69E-2419-D739717DB21E}"/>
              </a:ext>
            </a:extLst>
          </p:cNvPr>
          <p:cNvSpPr txBox="1"/>
          <p:nvPr/>
        </p:nvSpPr>
        <p:spPr>
          <a:xfrm>
            <a:off x="3879271" y="556029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err="1"/>
              <a:t>Average</a:t>
            </a:r>
            <a:r>
              <a:rPr lang="fr-FR" sz="105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DA986-9A43-6155-B243-CCB854ED160C}"/>
              </a:ext>
            </a:extLst>
          </p:cNvPr>
          <p:cNvSpPr txBox="1"/>
          <p:nvPr/>
        </p:nvSpPr>
        <p:spPr>
          <a:xfrm>
            <a:off x="7429500" y="3133725"/>
            <a:ext cx="377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“</a:t>
            </a:r>
            <a:r>
              <a:rPr lang="en-US" err="1"/>
              <a:t>Espaces</a:t>
            </a:r>
            <a:r>
              <a:rPr lang="en-US"/>
              <a:t> </a:t>
            </a:r>
            <a:r>
              <a:rPr lang="en-US" err="1"/>
              <a:t>Jeunes</a:t>
            </a:r>
            <a:r>
              <a:rPr lang="en-US"/>
              <a:t>” Neighborhood is more expensive than the other ones </a:t>
            </a:r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“</a:t>
            </a:r>
            <a:r>
              <a:rPr lang="en-US" err="1"/>
              <a:t>Colombiers</a:t>
            </a:r>
            <a:r>
              <a:rPr lang="en-US"/>
              <a:t>” neighborhood is the cheaper in the city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94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ED977-C499-EAF4-719B-5AC2AB827784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D34FA-9886-333F-8529-1911FB29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F4A360E-D982-D7CA-37FE-61AA019B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23" y="2922877"/>
            <a:ext cx="4876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F7E642-1B37-9344-6D7A-8B1D6075A8FC}"/>
              </a:ext>
            </a:extLst>
          </p:cNvPr>
          <p:cNvCxnSpPr>
            <a:cxnSpLocks/>
          </p:cNvCxnSpPr>
          <p:nvPr/>
        </p:nvCxnSpPr>
        <p:spPr>
          <a:xfrm>
            <a:off x="5458690" y="3241962"/>
            <a:ext cx="0" cy="2078183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22735FB-740E-3B23-479E-D44C7DB32E21}"/>
              </a:ext>
            </a:extLst>
          </p:cNvPr>
          <p:cNvSpPr/>
          <p:nvPr/>
        </p:nvSpPr>
        <p:spPr>
          <a:xfrm>
            <a:off x="1357745" y="4470400"/>
            <a:ext cx="4479637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3D1982-1D1C-7664-FD22-24DE02F40B97}"/>
              </a:ext>
            </a:extLst>
          </p:cNvPr>
          <p:cNvSpPr/>
          <p:nvPr/>
        </p:nvSpPr>
        <p:spPr>
          <a:xfrm>
            <a:off x="1353126" y="4096327"/>
            <a:ext cx="4479637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80D60E-5874-8E24-B2C1-2E9CDD6E589A}"/>
              </a:ext>
            </a:extLst>
          </p:cNvPr>
          <p:cNvSpPr/>
          <p:nvPr/>
        </p:nvSpPr>
        <p:spPr>
          <a:xfrm>
            <a:off x="1343890" y="3883891"/>
            <a:ext cx="4479637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061CE-A746-6193-0E35-5EE8126DF22E}"/>
              </a:ext>
            </a:extLst>
          </p:cNvPr>
          <p:cNvSpPr txBox="1"/>
          <p:nvPr/>
        </p:nvSpPr>
        <p:spPr>
          <a:xfrm>
            <a:off x="7429500" y="3133725"/>
            <a:ext cx="37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Appartements with a Terrasse, a Garden and Parking lot are more expensive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93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ED977-C499-EAF4-719B-5AC2AB827784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92545-F7E0-1A38-1C50-2EF5C37C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858E043-E137-7904-9E3F-D2FA410C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4" y="2765858"/>
            <a:ext cx="4876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D6C33C-D7F5-8B7C-D188-D8947035B9EF}"/>
              </a:ext>
            </a:extLst>
          </p:cNvPr>
          <p:cNvCxnSpPr>
            <a:cxnSpLocks/>
          </p:cNvCxnSpPr>
          <p:nvPr/>
        </p:nvCxnSpPr>
        <p:spPr>
          <a:xfrm>
            <a:off x="5329381" y="3075708"/>
            <a:ext cx="0" cy="2078183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34AC115-8C26-C8B8-2353-3280BB38983C}"/>
              </a:ext>
            </a:extLst>
          </p:cNvPr>
          <p:cNvSpPr/>
          <p:nvPr/>
        </p:nvSpPr>
        <p:spPr>
          <a:xfrm>
            <a:off x="1062183" y="4165600"/>
            <a:ext cx="4775200" cy="4064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CCD48-B2A3-940A-37C9-20DF49282027}"/>
              </a:ext>
            </a:extLst>
          </p:cNvPr>
          <p:cNvSpPr/>
          <p:nvPr/>
        </p:nvSpPr>
        <p:spPr>
          <a:xfrm>
            <a:off x="1052946" y="4710546"/>
            <a:ext cx="4775200" cy="24938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36034-B76D-3EF1-3A0B-128BB8FCC6EB}"/>
              </a:ext>
            </a:extLst>
          </p:cNvPr>
          <p:cNvSpPr/>
          <p:nvPr/>
        </p:nvSpPr>
        <p:spPr>
          <a:xfrm>
            <a:off x="1052945" y="3934691"/>
            <a:ext cx="4765964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83FA7D-21A1-E050-8AD2-AC946348FC81}"/>
              </a:ext>
            </a:extLst>
          </p:cNvPr>
          <p:cNvSpPr/>
          <p:nvPr/>
        </p:nvSpPr>
        <p:spPr>
          <a:xfrm>
            <a:off x="1052945" y="3297380"/>
            <a:ext cx="4775200" cy="50800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4DB94-0643-B98A-156F-290C78AFBF51}"/>
              </a:ext>
            </a:extLst>
          </p:cNvPr>
          <p:cNvSpPr txBox="1"/>
          <p:nvPr/>
        </p:nvSpPr>
        <p:spPr>
          <a:xfrm>
            <a:off x="7429500" y="3133725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For house, many features can explain a higher price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9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ED977-C499-EAF4-719B-5AC2AB827784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BD23C-FFFA-4FC2-87D3-25867169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F2A767E-A0C5-8F50-250A-EE5965D2F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82" y="2876695"/>
            <a:ext cx="4876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29D78B-157E-7EE4-A2A1-F4DE335EF362}"/>
              </a:ext>
            </a:extLst>
          </p:cNvPr>
          <p:cNvSpPr/>
          <p:nvPr/>
        </p:nvSpPr>
        <p:spPr>
          <a:xfrm>
            <a:off x="1108363" y="4100946"/>
            <a:ext cx="4765964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FE5AA-5567-B0BD-72A4-E44FD4A46304}"/>
              </a:ext>
            </a:extLst>
          </p:cNvPr>
          <p:cNvSpPr/>
          <p:nvPr/>
        </p:nvSpPr>
        <p:spPr>
          <a:xfrm>
            <a:off x="1099127" y="4673601"/>
            <a:ext cx="4765964" cy="101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89AC2-CEC4-7040-E422-824F0FE19918}"/>
              </a:ext>
            </a:extLst>
          </p:cNvPr>
          <p:cNvSpPr txBox="1"/>
          <p:nvPr/>
        </p:nvSpPr>
        <p:spPr>
          <a:xfrm>
            <a:off x="7429500" y="3133725"/>
            <a:ext cx="3771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/>
              <a:t>Parking and </a:t>
            </a:r>
            <a:r>
              <a:rPr lang="en-US" err="1"/>
              <a:t>Terasse</a:t>
            </a:r>
            <a:r>
              <a:rPr lang="en-US"/>
              <a:t> are the most important factors that explain a higher price for Duplex type of house</a:t>
            </a:r>
          </a:p>
          <a:p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D97FC5-05C3-E2F6-7C07-9D96F86E008D}"/>
              </a:ext>
            </a:extLst>
          </p:cNvPr>
          <p:cNvCxnSpPr>
            <a:cxnSpLocks/>
          </p:cNvCxnSpPr>
          <p:nvPr/>
        </p:nvCxnSpPr>
        <p:spPr>
          <a:xfrm>
            <a:off x="5468718" y="3197628"/>
            <a:ext cx="0" cy="2078183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5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4DF085-3DAE-D843-8549-661E240AF620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14188-EEB7-5A30-BA50-318675D1FE10}"/>
              </a:ext>
            </a:extLst>
          </p:cNvPr>
          <p:cNvSpPr txBox="1"/>
          <p:nvPr/>
        </p:nvSpPr>
        <p:spPr>
          <a:xfrm>
            <a:off x="7429500" y="3133725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The more Living square </a:t>
            </a:r>
            <a:r>
              <a:rPr lang="fr-FR" err="1"/>
              <a:t>feet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have, </a:t>
            </a:r>
            <a:r>
              <a:rPr lang="fr-FR" err="1"/>
              <a:t>higher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price</a:t>
            </a:r>
            <a:endParaRPr lang="fr-FR"/>
          </a:p>
          <a:p>
            <a:endParaRPr lang="fr-F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2C5E2-C5A0-A76D-E41E-518668BA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467694-EC24-DCF4-E5F9-F447F0F0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82" y="2707277"/>
            <a:ext cx="3046910" cy="30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BC9B4D-19D3-991F-9117-58ECB667CF2F}"/>
              </a:ext>
            </a:extLst>
          </p:cNvPr>
          <p:cNvSpPr txBox="1"/>
          <p:nvPr/>
        </p:nvSpPr>
        <p:spPr>
          <a:xfrm>
            <a:off x="844731" y="2323402"/>
            <a:ext cx="546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latin typeface="Abadi" panose="020B0604020104020204" pitchFamily="34" charset="0"/>
              </a:rPr>
              <a:t>Price &amp; Living Square </a:t>
            </a:r>
            <a:r>
              <a:rPr lang="fr-FR" b="1" err="1">
                <a:latin typeface="Abadi" panose="020B0604020104020204" pitchFamily="34" charset="0"/>
              </a:rPr>
              <a:t>Feet</a:t>
            </a:r>
            <a:endParaRPr lang="fr-FR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74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1E9E3-776A-7457-A31F-26307E8F2425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DEF04-7891-4486-EAA1-B8CBAEB5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AA49CD-DD2C-CDA1-8CC5-68C09F04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00" y="2707200"/>
            <a:ext cx="3045600" cy="30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C3C40-1A88-2C1C-08B1-EF9AF0A6AB99}"/>
              </a:ext>
            </a:extLst>
          </p:cNvPr>
          <p:cNvSpPr txBox="1"/>
          <p:nvPr/>
        </p:nvSpPr>
        <p:spPr>
          <a:xfrm>
            <a:off x="844731" y="2323402"/>
            <a:ext cx="546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latin typeface="Abadi" panose="020B0604020104020204" pitchFamily="34" charset="0"/>
              </a:rPr>
              <a:t>Price &amp; </a:t>
            </a:r>
            <a:r>
              <a:rPr lang="fr-FR" b="1" err="1">
                <a:latin typeface="Abadi" panose="020B0604020104020204" pitchFamily="34" charset="0"/>
              </a:rPr>
              <a:t>Number</a:t>
            </a:r>
            <a:r>
              <a:rPr lang="fr-FR" b="1">
                <a:latin typeface="Abadi" panose="020B0604020104020204" pitchFamily="34" charset="0"/>
              </a:rPr>
              <a:t> of </a:t>
            </a:r>
            <a:r>
              <a:rPr lang="fr-FR" b="1" err="1">
                <a:latin typeface="Abadi" panose="020B0604020104020204" pitchFamily="34" charset="0"/>
              </a:rPr>
              <a:t>Rooms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CACC8-31CF-E89F-CF19-BFF2779D95E7}"/>
              </a:ext>
            </a:extLst>
          </p:cNvPr>
          <p:cNvSpPr txBox="1"/>
          <p:nvPr/>
        </p:nvSpPr>
        <p:spPr>
          <a:xfrm>
            <a:off x="7429500" y="3133725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The more </a:t>
            </a:r>
            <a:r>
              <a:rPr lang="fr-FR" err="1"/>
              <a:t>rooms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have, </a:t>
            </a:r>
            <a:r>
              <a:rPr lang="fr-FR" err="1"/>
              <a:t>higher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price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20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C4B34-A8D8-EC50-B1F1-5BFB14668297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96DAA-AD40-0767-FFD7-A646D78D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D453DF-F30F-E4E8-9468-DAB749D5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00" y="2707200"/>
            <a:ext cx="3045600" cy="30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829CFC-88ED-A6A1-65E6-74184C18DF1F}"/>
              </a:ext>
            </a:extLst>
          </p:cNvPr>
          <p:cNvSpPr txBox="1"/>
          <p:nvPr/>
        </p:nvSpPr>
        <p:spPr>
          <a:xfrm>
            <a:off x="844731" y="2323402"/>
            <a:ext cx="546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latin typeface="Abadi" panose="020B0604020104020204" pitchFamily="34" charset="0"/>
              </a:rPr>
              <a:t>Price &amp; </a:t>
            </a:r>
            <a:r>
              <a:rPr lang="fr-FR" b="1" err="1">
                <a:latin typeface="Abadi" panose="020B0604020104020204" pitchFamily="34" charset="0"/>
              </a:rPr>
              <a:t>Number</a:t>
            </a:r>
            <a:r>
              <a:rPr lang="fr-FR" b="1">
                <a:latin typeface="Abadi" panose="020B0604020104020204" pitchFamily="34" charset="0"/>
              </a:rPr>
              <a:t> of </a:t>
            </a:r>
            <a:r>
              <a:rPr lang="fr-FR" b="1" err="1">
                <a:latin typeface="Abadi" panose="020B0604020104020204" pitchFamily="34" charset="0"/>
              </a:rPr>
              <a:t>Bedrooms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F3F67-5762-132E-758A-987CFBB5E6ED}"/>
              </a:ext>
            </a:extLst>
          </p:cNvPr>
          <p:cNvSpPr txBox="1"/>
          <p:nvPr/>
        </p:nvSpPr>
        <p:spPr>
          <a:xfrm>
            <a:off x="7429500" y="3133725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The more </a:t>
            </a:r>
            <a:r>
              <a:rPr lang="fr-FR" err="1"/>
              <a:t>bedrooms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have, </a:t>
            </a:r>
            <a:r>
              <a:rPr lang="fr-FR" err="1"/>
              <a:t>higher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price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9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Who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are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1A9101-689E-F870-291C-4AC7F9E08E8D}"/>
              </a:ext>
            </a:extLst>
          </p:cNvPr>
          <p:cNvSpPr txBox="1">
            <a:spLocks/>
          </p:cNvSpPr>
          <p:nvPr/>
        </p:nvSpPr>
        <p:spPr>
          <a:xfrm>
            <a:off x="8001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A highly skilled &amp; diversified team </a:t>
            </a:r>
            <a:endParaRPr lang="fr-FR" sz="2800" b="0">
              <a:solidFill>
                <a:srgbClr val="6AA7E9"/>
              </a:solidFill>
            </a:endParaRPr>
          </a:p>
        </p:txBody>
      </p:sp>
      <p:pic>
        <p:nvPicPr>
          <p:cNvPr id="10" name="Picture 8" descr="Personnes détenant des icônes de cercle de copie espace connecté Vecteur gratuit">
            <a:extLst>
              <a:ext uri="{FF2B5EF4-FFF2-40B4-BE49-F238E27FC236}">
                <a16:creationId xmlns:a16="http://schemas.microsoft.com/office/drawing/2014/main" id="{07D9EEA8-6EA1-34B1-8988-DF9D8762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12" y="1590675"/>
            <a:ext cx="4861222" cy="35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EB7796-C926-CCA8-301C-5BDFEDBEBBB0}"/>
              </a:ext>
            </a:extLst>
          </p:cNvPr>
          <p:cNvSpPr txBox="1"/>
          <p:nvPr/>
        </p:nvSpPr>
        <p:spPr>
          <a:xfrm>
            <a:off x="809625" y="2257425"/>
            <a:ext cx="5086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5 Team </a:t>
            </a:r>
            <a:r>
              <a:rPr lang="fr-FR" b="1" err="1"/>
              <a:t>members</a:t>
            </a:r>
            <a:endParaRPr lang="fr-FR" b="1"/>
          </a:p>
          <a:p>
            <a:endParaRPr lang="fr-FR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More </a:t>
            </a:r>
            <a:r>
              <a:rPr lang="fr-FR" err="1"/>
              <a:t>women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men in the team ! (3vs2)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3 </a:t>
            </a:r>
            <a:r>
              <a:rPr lang="fr-FR" err="1"/>
              <a:t>Nationalities</a:t>
            </a:r>
            <a:r>
              <a:rPr lang="fr-FR"/>
              <a:t> </a:t>
            </a:r>
            <a:r>
              <a:rPr lang="fr-FR" err="1"/>
              <a:t>represented</a:t>
            </a:r>
            <a:r>
              <a:rPr lang="fr-FR"/>
              <a:t>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+ 15 </a:t>
            </a:r>
            <a:r>
              <a:rPr lang="fr-FR" err="1"/>
              <a:t>Years</a:t>
            </a:r>
            <a:r>
              <a:rPr lang="fr-FR"/>
              <a:t> of </a:t>
            </a:r>
            <a:r>
              <a:rPr lang="fr-FR" err="1"/>
              <a:t>cumulated</a:t>
            </a:r>
            <a:r>
              <a:rPr lang="fr-FR"/>
              <a:t> </a:t>
            </a:r>
            <a:r>
              <a:rPr lang="fr-FR" err="1"/>
              <a:t>work</a:t>
            </a:r>
            <a:r>
              <a:rPr lang="fr-FR"/>
              <a:t> </a:t>
            </a:r>
            <a:r>
              <a:rPr lang="fr-FR" err="1"/>
              <a:t>experience</a:t>
            </a:r>
            <a:r>
              <a:rPr lang="fr-FR"/>
              <a:t>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+ 10 </a:t>
            </a:r>
            <a:r>
              <a:rPr lang="fr-FR" err="1"/>
              <a:t>Projects</a:t>
            </a:r>
            <a:r>
              <a:rPr lang="fr-FR"/>
              <a:t> </a:t>
            </a:r>
            <a:r>
              <a:rPr lang="fr-FR" err="1"/>
              <a:t>delivered</a:t>
            </a:r>
            <a:r>
              <a:rPr lang="fr-FR"/>
              <a:t>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423A2-E372-9CE1-5389-3CEB804016B1}"/>
              </a:ext>
            </a:extLst>
          </p:cNvPr>
          <p:cNvSpPr txBox="1"/>
          <p:nvPr/>
        </p:nvSpPr>
        <p:spPr>
          <a:xfrm>
            <a:off x="7219950" y="5172075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latin typeface="Abadi" panose="020B0604020104020204" pitchFamily="34" charset="0"/>
              </a:rPr>
              <a:t>Use data to </a:t>
            </a:r>
            <a:r>
              <a:rPr lang="fr-FR" b="1" err="1">
                <a:latin typeface="Abadi" panose="020B0604020104020204" pitchFamily="34" charset="0"/>
              </a:rPr>
              <a:t>improve</a:t>
            </a:r>
            <a:r>
              <a:rPr lang="fr-FR" b="1">
                <a:latin typeface="Abadi" panose="020B0604020104020204" pitchFamily="34" charset="0"/>
              </a:rPr>
              <a:t> </a:t>
            </a:r>
            <a:r>
              <a:rPr lang="fr-FR" b="1" err="1">
                <a:latin typeface="Abadi" panose="020B0604020104020204" pitchFamily="34" charset="0"/>
              </a:rPr>
              <a:t>your</a:t>
            </a:r>
            <a:r>
              <a:rPr lang="fr-FR" b="1">
                <a:latin typeface="Abadi" panose="020B0604020104020204" pitchFamily="34" charset="0"/>
              </a:rPr>
              <a:t> process</a:t>
            </a:r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DF73CA16-C1BC-973B-C37E-188D003AB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9575" y="2209800"/>
            <a:ext cx="371475" cy="371475"/>
          </a:xfrm>
          <a:prstGeom prst="rect">
            <a:avLst/>
          </a:prstGeom>
        </p:spPr>
      </p:pic>
      <p:pic>
        <p:nvPicPr>
          <p:cNvPr id="24" name="Graphic 23" descr="Research with solid fill">
            <a:extLst>
              <a:ext uri="{FF2B5EF4-FFF2-40B4-BE49-F238E27FC236}">
                <a16:creationId xmlns:a16="http://schemas.microsoft.com/office/drawing/2014/main" id="{683DF979-942C-CB59-CBD5-2FD08680C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5125" y="2721750"/>
            <a:ext cx="450075" cy="450075"/>
          </a:xfrm>
          <a:prstGeom prst="rect">
            <a:avLst/>
          </a:prstGeom>
        </p:spPr>
      </p:pic>
      <p:pic>
        <p:nvPicPr>
          <p:cNvPr id="26" name="Graphic 25" descr="Bar chart with solid fill">
            <a:extLst>
              <a:ext uri="{FF2B5EF4-FFF2-40B4-BE49-F238E27FC236}">
                <a16:creationId xmlns:a16="http://schemas.microsoft.com/office/drawing/2014/main" id="{BBA7A5FA-BB85-BFB7-31D6-ABCA648BA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7175" y="3509925"/>
            <a:ext cx="281025" cy="281025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69A39373-E4F1-03AE-42AA-DC528DBC1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1825" y="2659800"/>
            <a:ext cx="378675" cy="378675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16A81474-7802-9683-17D6-C80EF36EF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91625" y="2085900"/>
            <a:ext cx="362025" cy="362025"/>
          </a:xfrm>
          <a:prstGeom prst="rect">
            <a:avLst/>
          </a:prstGeom>
        </p:spPr>
      </p:pic>
      <p:pic>
        <p:nvPicPr>
          <p:cNvPr id="32" name="Graphic 31" descr="Server outline">
            <a:extLst>
              <a:ext uri="{FF2B5EF4-FFF2-40B4-BE49-F238E27FC236}">
                <a16:creationId xmlns:a16="http://schemas.microsoft.com/office/drawing/2014/main" id="{202C2BA2-C03C-8084-7A82-ABE7EC6E6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67551" y="2133601"/>
            <a:ext cx="269100" cy="269100"/>
          </a:xfrm>
          <a:prstGeom prst="rect">
            <a:avLst/>
          </a:prstGeom>
        </p:spPr>
      </p:pic>
      <p:pic>
        <p:nvPicPr>
          <p:cNvPr id="34" name="Graphic 33" descr="Pie chart outline">
            <a:extLst>
              <a:ext uri="{FF2B5EF4-FFF2-40B4-BE49-F238E27FC236}">
                <a16:creationId xmlns:a16="http://schemas.microsoft.com/office/drawing/2014/main" id="{71CDA32B-CB6E-2413-40E2-1234486558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56000" y="3550425"/>
            <a:ext cx="364349" cy="364349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B99CBE1D-43AD-0E2A-8EE7-3B97ECE1A1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72350" y="3495675"/>
            <a:ext cx="238125" cy="238125"/>
          </a:xfrm>
          <a:prstGeom prst="rect">
            <a:avLst/>
          </a:prstGeom>
        </p:spPr>
      </p:pic>
      <p:pic>
        <p:nvPicPr>
          <p:cNvPr id="38" name="Graphic 37" descr="Calculator with solid fill">
            <a:extLst>
              <a:ext uri="{FF2B5EF4-FFF2-40B4-BE49-F238E27FC236}">
                <a16:creationId xmlns:a16="http://schemas.microsoft.com/office/drawing/2014/main" id="{4D07D1A5-A035-F9CC-52BA-E913B191A9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93701" y="2702701"/>
            <a:ext cx="250050" cy="250050"/>
          </a:xfrm>
          <a:prstGeom prst="rect">
            <a:avLst/>
          </a:prstGeom>
        </p:spPr>
      </p:pic>
      <p:pic>
        <p:nvPicPr>
          <p:cNvPr id="40" name="Graphic 39" descr="Mathematics outline">
            <a:extLst>
              <a:ext uri="{FF2B5EF4-FFF2-40B4-BE49-F238E27FC236}">
                <a16:creationId xmlns:a16="http://schemas.microsoft.com/office/drawing/2014/main" id="{CA0ACD7E-D9AC-F6F5-C6DA-BE2DD511ED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96526" y="2243101"/>
            <a:ext cx="223874" cy="223874"/>
          </a:xfrm>
          <a:prstGeom prst="rect">
            <a:avLst/>
          </a:prstGeom>
        </p:spPr>
      </p:pic>
      <p:pic>
        <p:nvPicPr>
          <p:cNvPr id="42" name="Graphic 41" descr="Remote learning math with solid fill">
            <a:extLst>
              <a:ext uri="{FF2B5EF4-FFF2-40B4-BE49-F238E27FC236}">
                <a16:creationId xmlns:a16="http://schemas.microsoft.com/office/drawing/2014/main" id="{7D39F16F-FBFC-7BED-860D-B22DE58D31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27225" y="2602650"/>
            <a:ext cx="731100" cy="731100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3BC1AA02-A10F-1D29-94E3-7D99A6A3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8DD69-1664-3AAE-7B20-3B8AA911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3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44829B-EA25-2E09-4661-6B7D3C5933B9}"/>
              </a:ext>
            </a:extLst>
          </p:cNvPr>
          <p:cNvSpPr/>
          <p:nvPr/>
        </p:nvSpPr>
        <p:spPr>
          <a:xfrm>
            <a:off x="1" y="1895475"/>
            <a:ext cx="12192000" cy="4229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2 : Process all data – Key points to extract from data 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4431CB-E338-B386-BB7C-F8DA981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E36D2-52D2-2EF9-EA0A-A6A892B9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96396-F915-ACAC-FDD0-0F968A16CE36}"/>
              </a:ext>
            </a:extLst>
          </p:cNvPr>
          <p:cNvSpPr/>
          <p:nvPr/>
        </p:nvSpPr>
        <p:spPr>
          <a:xfrm>
            <a:off x="860221" y="2262317"/>
            <a:ext cx="5445329" cy="3633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834CD-01F4-B881-0694-67E1334C9B21}"/>
              </a:ext>
            </a:extLst>
          </p:cNvPr>
          <p:cNvSpPr txBox="1"/>
          <p:nvPr/>
        </p:nvSpPr>
        <p:spPr>
          <a:xfrm>
            <a:off x="844731" y="2323402"/>
            <a:ext cx="546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>
                <a:latin typeface="Abadi" panose="020B0604020104020204" pitchFamily="34" charset="0"/>
              </a:rPr>
              <a:t>Price &amp; Ratio </a:t>
            </a:r>
            <a:r>
              <a:rPr lang="fr-FR" b="1" err="1">
                <a:latin typeface="Abadi" panose="020B0604020104020204" pitchFamily="34" charset="0"/>
              </a:rPr>
              <a:t>Bedroom</a:t>
            </a:r>
            <a:r>
              <a:rPr lang="fr-FR" b="1">
                <a:latin typeface="Abadi" panose="020B0604020104020204" pitchFamily="34" charset="0"/>
              </a:rPr>
              <a:t> / </a:t>
            </a:r>
            <a:r>
              <a:rPr lang="fr-FR" b="1" err="1">
                <a:latin typeface="Abadi" panose="020B0604020104020204" pitchFamily="34" charset="0"/>
              </a:rPr>
              <a:t>Rooms</a:t>
            </a:r>
            <a:endParaRPr lang="fr-FR">
              <a:latin typeface="Abadi" panose="020B06040201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4EDE46-6F2C-9EF6-DB35-C47C42FE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00" y="2707200"/>
            <a:ext cx="3045600" cy="30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7B86E5-D73C-91AC-B745-B57A1A10F21B}"/>
              </a:ext>
            </a:extLst>
          </p:cNvPr>
          <p:cNvSpPr txBox="1"/>
          <p:nvPr/>
        </p:nvSpPr>
        <p:spPr>
          <a:xfrm>
            <a:off x="7429500" y="3133725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To </a:t>
            </a:r>
            <a:r>
              <a:rPr lang="fr-FR" b="1" err="1"/>
              <a:t>keep</a:t>
            </a:r>
            <a:r>
              <a:rPr lang="fr-FR" b="1"/>
              <a:t> in </a:t>
            </a:r>
            <a:r>
              <a:rPr lang="fr-FR" b="1" err="1"/>
              <a:t>mind</a:t>
            </a:r>
            <a:r>
              <a:rPr lang="fr-FR" b="1"/>
              <a:t> :</a:t>
            </a:r>
          </a:p>
          <a:p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The </a:t>
            </a:r>
            <a:r>
              <a:rPr lang="fr-FR" err="1"/>
              <a:t>higher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Bedroom</a:t>
            </a:r>
            <a:r>
              <a:rPr lang="fr-FR"/>
              <a:t>/Room Ratio, </a:t>
            </a:r>
            <a:r>
              <a:rPr lang="fr-FR" err="1"/>
              <a:t>higher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price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70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3 : Use reprocessed data to develop the Machine Learning Model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686E-C3F7-EA90-B155-B4128FD6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7C153A-BB0F-DA8F-4A63-2B09A2CD9C74}"/>
              </a:ext>
            </a:extLst>
          </p:cNvPr>
          <p:cNvSpPr txBox="1"/>
          <p:nvPr/>
        </p:nvSpPr>
        <p:spPr>
          <a:xfrm>
            <a:off x="2794369" y="3081842"/>
            <a:ext cx="5786213" cy="19389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400"/>
              <a:t>Linear Regression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400" err="1"/>
              <a:t>Random</a:t>
            </a:r>
            <a:r>
              <a:rPr lang="fr-FR" sz="2400"/>
              <a:t> Forest Regression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400"/>
              <a:t>Gradient </a:t>
            </a:r>
            <a:r>
              <a:rPr lang="fr-FR" sz="2400" err="1"/>
              <a:t>Boosting</a:t>
            </a:r>
            <a:r>
              <a:rPr lang="fr-FR" sz="2400"/>
              <a:t>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err="1"/>
              <a:t>XGBRegressor</a:t>
            </a:r>
            <a:endParaRPr lang="fr-F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err="1"/>
              <a:t>CatBoostRegressor</a:t>
            </a:r>
            <a:endParaRPr lang="fr-FR" sz="24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81570B-9C17-75DC-7185-2400BA0461EB}"/>
              </a:ext>
            </a:extLst>
          </p:cNvPr>
          <p:cNvSpPr txBox="1"/>
          <p:nvPr/>
        </p:nvSpPr>
        <p:spPr>
          <a:xfrm>
            <a:off x="2794369" y="2142349"/>
            <a:ext cx="5816231" cy="835605"/>
          </a:xfrm>
          <a:prstGeom prst="rect">
            <a:avLst/>
          </a:prstGeom>
          <a:solidFill>
            <a:srgbClr val="EC6B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800" b="1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06979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Linear regression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686E-C3F7-EA90-B155-B4128FD6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39ACB23-9E32-E0EF-9257-538F28A8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02" y="2446853"/>
            <a:ext cx="2671196" cy="8391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590B4A6-8B79-06CB-58A6-267500A0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58" y="2212221"/>
            <a:ext cx="5462121" cy="33259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2AA6A7-56E3-F00A-9A9E-D5F321FC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28" y="4868995"/>
            <a:ext cx="393720" cy="482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BEC93C-BF42-DA09-F43C-C00AFD5FA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62" y="4868994"/>
            <a:ext cx="4196420" cy="482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017BCC-13FB-1289-DD12-27B0E8045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19" y="3507779"/>
            <a:ext cx="3302170" cy="641383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6ACC4DE-48F7-FFC0-B3E2-4E020483A6B0}"/>
              </a:ext>
            </a:extLst>
          </p:cNvPr>
          <p:cNvCxnSpPr>
            <a:cxnSpLocks/>
          </p:cNvCxnSpPr>
          <p:nvPr/>
        </p:nvCxnSpPr>
        <p:spPr>
          <a:xfrm>
            <a:off x="9210305" y="3183021"/>
            <a:ext cx="0" cy="485233"/>
          </a:xfrm>
          <a:prstGeom prst="straightConnector1">
            <a:avLst/>
          </a:prstGeom>
          <a:ln w="38100">
            <a:solidFill>
              <a:srgbClr val="0020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2D74738-6EC1-FB2A-F255-09FCD529C5C0}"/>
              </a:ext>
            </a:extLst>
          </p:cNvPr>
          <p:cNvCxnSpPr>
            <a:cxnSpLocks/>
          </p:cNvCxnSpPr>
          <p:nvPr/>
        </p:nvCxnSpPr>
        <p:spPr>
          <a:xfrm>
            <a:off x="9216401" y="4149162"/>
            <a:ext cx="0" cy="607228"/>
          </a:xfrm>
          <a:prstGeom prst="straightConnector1">
            <a:avLst/>
          </a:prstGeom>
          <a:ln w="38100">
            <a:solidFill>
              <a:srgbClr val="0020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1BD724-4A5A-37A3-E273-5A140E71285B}"/>
              </a:ext>
            </a:extLst>
          </p:cNvPr>
          <p:cNvCxnSpPr>
            <a:cxnSpLocks/>
          </p:cNvCxnSpPr>
          <p:nvPr/>
        </p:nvCxnSpPr>
        <p:spPr>
          <a:xfrm flipH="1">
            <a:off x="7275002" y="3231613"/>
            <a:ext cx="196860" cy="436641"/>
          </a:xfrm>
          <a:prstGeom prst="straightConnector1">
            <a:avLst/>
          </a:prstGeom>
          <a:ln w="38100">
            <a:solidFill>
              <a:srgbClr val="0020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3E6FC76-07B1-35B2-897B-A010345765DB}"/>
              </a:ext>
            </a:extLst>
          </p:cNvPr>
          <p:cNvCxnSpPr>
            <a:cxnSpLocks/>
          </p:cNvCxnSpPr>
          <p:nvPr/>
        </p:nvCxnSpPr>
        <p:spPr>
          <a:xfrm>
            <a:off x="7139388" y="4225398"/>
            <a:ext cx="0" cy="607228"/>
          </a:xfrm>
          <a:prstGeom prst="straightConnector1">
            <a:avLst/>
          </a:prstGeom>
          <a:ln w="38100">
            <a:solidFill>
              <a:srgbClr val="0020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B2D82D4-5514-EEE1-A6D7-D14B53C6253A}"/>
              </a:ext>
            </a:extLst>
          </p:cNvPr>
          <p:cNvSpPr txBox="1"/>
          <p:nvPr/>
        </p:nvSpPr>
        <p:spPr>
          <a:xfrm>
            <a:off x="1249570" y="2001873"/>
            <a:ext cx="4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A2C6F5C-D3D7-F640-3814-8BAF34B46AFF}"/>
              </a:ext>
            </a:extLst>
          </p:cNvPr>
          <p:cNvSpPr txBox="1"/>
          <p:nvPr/>
        </p:nvSpPr>
        <p:spPr>
          <a:xfrm>
            <a:off x="6096000" y="4867824"/>
            <a:ext cx="4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427520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Random Forest regression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686E-C3F7-EA90-B155-B4128FD6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CCCFC42-9F80-774D-59A1-BA31344F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313" y="2224645"/>
            <a:ext cx="6534486" cy="34228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ED5B5F-BC3B-15C5-5DFC-1F06D2B3158D}"/>
              </a:ext>
            </a:extLst>
          </p:cNvPr>
          <p:cNvSpPr txBox="1"/>
          <p:nvPr/>
        </p:nvSpPr>
        <p:spPr>
          <a:xfrm>
            <a:off x="1005839" y="2411531"/>
            <a:ext cx="1758909" cy="107721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err="1"/>
              <a:t>Considering</a:t>
            </a:r>
            <a:r>
              <a:rPr lang="fr-FR" sz="1600" b="1"/>
              <a:t> a </a:t>
            </a:r>
            <a:r>
              <a:rPr lang="fr-FR" sz="1600" b="1" err="1"/>
              <a:t>random</a:t>
            </a:r>
            <a:r>
              <a:rPr lang="fr-FR" sz="1600" b="1"/>
              <a:t> </a:t>
            </a:r>
            <a:r>
              <a:rPr lang="fr-FR" sz="1600" b="1" err="1"/>
              <a:t>subset</a:t>
            </a:r>
            <a:r>
              <a:rPr lang="fr-FR" sz="1600" b="1"/>
              <a:t> of </a:t>
            </a:r>
            <a:r>
              <a:rPr lang="fr-FR" sz="1600" b="1" err="1"/>
              <a:t>features</a:t>
            </a:r>
            <a:r>
              <a:rPr lang="fr-FR" sz="1600" b="1"/>
              <a:t> at </a:t>
            </a:r>
            <a:r>
              <a:rPr lang="fr-FR" sz="1600" b="1" err="1"/>
              <a:t>each</a:t>
            </a:r>
            <a:r>
              <a:rPr lang="fr-FR" sz="1600" b="1"/>
              <a:t> </a:t>
            </a:r>
            <a:r>
              <a:rPr lang="fr-FR" sz="1600" b="1" err="1"/>
              <a:t>step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604909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Gradient boosting regression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686E-C3F7-EA90-B155-B4128FD6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242026-304E-3348-A1DF-05733559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98" y="2142349"/>
            <a:ext cx="7385175" cy="39069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53E38CE-48C6-D62E-97B4-7FFAAA18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3"/>
          <a:stretch/>
        </p:blipFill>
        <p:spPr>
          <a:xfrm>
            <a:off x="2521527" y="2594010"/>
            <a:ext cx="1130358" cy="542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B300DC8-5172-E0FA-329E-3FB84B561EE7}"/>
              </a:ext>
            </a:extLst>
          </p:cNvPr>
          <p:cNvSpPr txBox="1"/>
          <p:nvPr/>
        </p:nvSpPr>
        <p:spPr>
          <a:xfrm>
            <a:off x="2521527" y="2594010"/>
            <a:ext cx="113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/>
              <a:t>Average house </a:t>
            </a:r>
            <a:r>
              <a:rPr lang="fr-FR" sz="900" b="1" err="1"/>
              <a:t>price</a:t>
            </a:r>
            <a:endParaRPr lang="fr-FR" sz="9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19E0DC-8533-452B-7E5C-C3A553B781D5}"/>
              </a:ext>
            </a:extLst>
          </p:cNvPr>
          <p:cNvSpPr/>
          <p:nvPr/>
        </p:nvSpPr>
        <p:spPr>
          <a:xfrm>
            <a:off x="4197097" y="2150156"/>
            <a:ext cx="3474720" cy="1342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9D0ED7-E3C5-FA3A-E1B8-A56A10EFE86E}"/>
              </a:ext>
            </a:extLst>
          </p:cNvPr>
          <p:cNvSpPr txBox="1"/>
          <p:nvPr/>
        </p:nvSpPr>
        <p:spPr>
          <a:xfrm>
            <a:off x="8326721" y="1455237"/>
            <a:ext cx="2185416" cy="132343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err="1"/>
              <a:t>Using</a:t>
            </a:r>
            <a:r>
              <a:rPr lang="fr-FR" sz="1600" b="1"/>
              <a:t> </a:t>
            </a:r>
            <a:r>
              <a:rPr lang="fr-FR" sz="1600" b="1" err="1"/>
              <a:t>decision</a:t>
            </a:r>
            <a:r>
              <a:rPr lang="fr-FR" sz="1600" b="1"/>
              <a:t> </a:t>
            </a:r>
            <a:r>
              <a:rPr lang="fr-FR" sz="1600" b="1" err="1"/>
              <a:t>trees</a:t>
            </a:r>
            <a:r>
              <a:rPr lang="fr-FR" sz="1600" b="1"/>
              <a:t> to </a:t>
            </a:r>
            <a:r>
              <a:rPr lang="fr-FR" sz="1600" b="1" err="1"/>
              <a:t>predict</a:t>
            </a:r>
            <a:r>
              <a:rPr lang="fr-FR" sz="1600" b="1"/>
              <a:t> </a:t>
            </a:r>
            <a:r>
              <a:rPr lang="fr-FR" sz="1600" b="1" err="1"/>
              <a:t>residuals</a:t>
            </a:r>
            <a:endParaRPr lang="fr-FR" sz="1600" b="1"/>
          </a:p>
          <a:p>
            <a:pPr algn="ctr"/>
            <a:r>
              <a:rPr lang="fr-FR" sz="1600" b="1"/>
              <a:t>And a </a:t>
            </a:r>
            <a:r>
              <a:rPr lang="fr-FR" sz="1600" b="1" err="1"/>
              <a:t>learning</a:t>
            </a:r>
            <a:r>
              <a:rPr lang="fr-FR" sz="1600" b="1"/>
              <a:t> rate to </a:t>
            </a:r>
            <a:r>
              <a:rPr lang="fr-FR" sz="1600" b="1" err="1"/>
              <a:t>avoid</a:t>
            </a:r>
            <a:r>
              <a:rPr lang="fr-FR" sz="1600" b="1"/>
              <a:t> </a:t>
            </a:r>
            <a:r>
              <a:rPr lang="fr-FR" sz="1600" b="1" err="1"/>
              <a:t>overfitting</a:t>
            </a:r>
            <a:r>
              <a:rPr lang="fr-FR" sz="1600" b="1"/>
              <a:t> of the model</a:t>
            </a:r>
          </a:p>
        </p:txBody>
      </p:sp>
    </p:spTree>
    <p:extLst>
      <p:ext uri="{BB962C8B-B14F-4D97-AF65-F5344CB8AC3E}">
        <p14:creationId xmlns:p14="http://schemas.microsoft.com/office/powerpoint/2010/main" val="1543275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Gradient boosting regression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686E-C3F7-EA90-B155-B4128FD6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DE3CE5-1652-970C-2CFF-F8D2F0E0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14" y="4809553"/>
            <a:ext cx="1614505" cy="5979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4D4C09-65D7-DDAB-1AC8-34E4035B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79" y="3292798"/>
            <a:ext cx="1739989" cy="57788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736914-B591-AD20-75F4-1CCC3D89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14" y="2036585"/>
            <a:ext cx="1594521" cy="483584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25D4D04-BC66-3EC0-8540-15775CA51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499" y="2129614"/>
            <a:ext cx="7130193" cy="2975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100">
                <a:solidFill>
                  <a:srgbClr val="202124"/>
                </a:solidFill>
                <a:latin typeface="inherit"/>
              </a:rPr>
              <a:t>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get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results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iterate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quickly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and if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dataset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relatively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large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0CD6C2E8-E416-952E-55F1-9DBC5DB3D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499" y="3166251"/>
            <a:ext cx="7130193" cy="9438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100">
                <a:solidFill>
                  <a:srgbClr val="202124"/>
                </a:solidFill>
                <a:latin typeface="inherit"/>
              </a:rPr>
              <a:t>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get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results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iterate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quickly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and if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dataset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relatively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small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and has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several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important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categorical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variables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dont’t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want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to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transform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B46DC45F-E14B-02DF-B300-4859F035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499" y="4964752"/>
            <a:ext cx="7130193" cy="2975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able to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bring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trustworthy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popular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model </a:t>
            </a:r>
            <a:r>
              <a:rPr kumimoji="0" lang="fr-FR" altLang="fr-FR" sz="21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into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production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9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our</a:t>
            </a:r>
            <a:r>
              <a:rPr lang="fr-FR"/>
              <a:t> solution </a:t>
            </a:r>
            <a:r>
              <a:rPr lang="fr-FR" err="1"/>
              <a:t>performs</a:t>
            </a:r>
            <a:r>
              <a:rPr lang="fr-FR"/>
              <a:t>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Model </a:t>
            </a:r>
            <a:r>
              <a:rPr lang="en-US" sz="2800" b="0" err="1">
                <a:solidFill>
                  <a:srgbClr val="6AA7E9"/>
                </a:solidFill>
              </a:rPr>
              <a:t>Comparaison</a:t>
            </a:r>
            <a:r>
              <a:rPr lang="en-US" sz="2800" b="0">
                <a:solidFill>
                  <a:srgbClr val="6AA7E9"/>
                </a:solidFill>
              </a:rPr>
              <a:t>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D761-2B81-22E6-6B69-161F6BBA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66973-BA7B-C5C5-B815-51F1490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586D997-16DE-3DEC-7434-521AF06309C4}"/>
              </a:ext>
            </a:extLst>
          </p:cNvPr>
          <p:cNvSpPr/>
          <p:nvPr/>
        </p:nvSpPr>
        <p:spPr>
          <a:xfrm rot="5400000">
            <a:off x="4479715" y="3578878"/>
            <a:ext cx="3679874" cy="54547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7BAF93-0C28-D983-5751-52AA660C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17" y="2420847"/>
            <a:ext cx="35623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DEDAD-3DA0-3BFB-1D7E-BF657CFA6D69}"/>
              </a:ext>
            </a:extLst>
          </p:cNvPr>
          <p:cNvSpPr txBox="1"/>
          <p:nvPr/>
        </p:nvSpPr>
        <p:spPr>
          <a:xfrm>
            <a:off x="1706877" y="2673535"/>
            <a:ext cx="305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Our performance metric</a:t>
            </a:r>
          </a:p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EC53C-F4D9-9424-3CD6-D4137D24ED02}"/>
              </a:ext>
            </a:extLst>
          </p:cNvPr>
          <p:cNvSpPr txBox="1"/>
          <p:nvPr/>
        </p:nvSpPr>
        <p:spPr>
          <a:xfrm>
            <a:off x="1541414" y="4100792"/>
            <a:ext cx="3431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>
                <a:solidFill>
                  <a:srgbClr val="202122"/>
                </a:solidFill>
                <a:effectLst/>
              </a:rPr>
              <a:t> Proportion of the variation in the dependent variable that is predictable from the independent variable</a:t>
            </a:r>
            <a:endParaRPr lang="fr-FR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F010-0249-ADD4-CB76-C6E88AE77112}"/>
              </a:ext>
            </a:extLst>
          </p:cNvPr>
          <p:cNvSpPr txBox="1"/>
          <p:nvPr/>
        </p:nvSpPr>
        <p:spPr>
          <a:xfrm>
            <a:off x="1158235" y="3351017"/>
            <a:ext cx="4180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/>
              <a:t>R²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5E9228-A2C8-9554-3901-E1D507E5F58D}"/>
              </a:ext>
            </a:extLst>
          </p:cNvPr>
          <p:cNvCxnSpPr>
            <a:cxnSpLocks/>
          </p:cNvCxnSpPr>
          <p:nvPr/>
        </p:nvCxnSpPr>
        <p:spPr>
          <a:xfrm>
            <a:off x="1340302" y="3141892"/>
            <a:ext cx="382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7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8800" err="1"/>
              <a:t>Convinced</a:t>
            </a:r>
            <a:r>
              <a:rPr lang="fr-FR" sz="8800"/>
              <a:t> ? </a:t>
            </a:r>
            <a:br>
              <a:rPr lang="fr-FR" sz="8800"/>
            </a:br>
            <a:r>
              <a:rPr lang="fr-FR" sz="8800" err="1"/>
              <a:t>Let’s</a:t>
            </a:r>
            <a:r>
              <a:rPr lang="fr-FR" sz="8800"/>
              <a:t> do a </a:t>
            </a:r>
            <a:r>
              <a:rPr lang="fr-FR" sz="8800" err="1"/>
              <a:t>demo</a:t>
            </a:r>
            <a:r>
              <a:rPr lang="fr-FR" sz="8800"/>
              <a:t> 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870D4-F572-3FAC-DA75-7BE97EC7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C3937-4EC9-239B-096A-85EF5786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03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Who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are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1A9101-689E-F870-291C-4AC7F9E08E8D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Our realizations 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07B1E-8DA0-0BFF-7130-169E31998EA5}"/>
              </a:ext>
            </a:extLst>
          </p:cNvPr>
          <p:cNvSpPr/>
          <p:nvPr/>
        </p:nvSpPr>
        <p:spPr>
          <a:xfrm>
            <a:off x="819149" y="1962150"/>
            <a:ext cx="5220000" cy="2019300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928F09-AC65-C8CD-0E11-E71648027C2D}"/>
              </a:ext>
            </a:extLst>
          </p:cNvPr>
          <p:cNvSpPr/>
          <p:nvPr/>
        </p:nvSpPr>
        <p:spPr>
          <a:xfrm>
            <a:off x="819149" y="4067175"/>
            <a:ext cx="5220000" cy="2019300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A170E5-BF28-1919-BAB6-8171F2219094}"/>
              </a:ext>
            </a:extLst>
          </p:cNvPr>
          <p:cNvSpPr/>
          <p:nvPr/>
        </p:nvSpPr>
        <p:spPr>
          <a:xfrm>
            <a:off x="6153149" y="1962150"/>
            <a:ext cx="5220000" cy="2019300"/>
          </a:xfrm>
          <a:prstGeom prst="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7A5D90-7C75-E48C-504C-23D31874C74E}"/>
              </a:ext>
            </a:extLst>
          </p:cNvPr>
          <p:cNvSpPr/>
          <p:nvPr/>
        </p:nvSpPr>
        <p:spPr>
          <a:xfrm>
            <a:off x="6143624" y="4067175"/>
            <a:ext cx="5220000" cy="2019300"/>
          </a:xfrm>
          <a:prstGeom prst="rect">
            <a:avLst/>
          </a:prstGeom>
          <a:noFill/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06BB2-542E-5D11-0B54-6F2CD82DD19B}"/>
              </a:ext>
            </a:extLst>
          </p:cNvPr>
          <p:cNvSpPr txBox="1"/>
          <p:nvPr/>
        </p:nvSpPr>
        <p:spPr>
          <a:xfrm>
            <a:off x="819150" y="1952625"/>
            <a:ext cx="5229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Credit</a:t>
            </a:r>
            <a:r>
              <a:rPr lang="fr-FR" b="1"/>
              <a:t> </a:t>
            </a:r>
            <a:r>
              <a:rPr lang="fr-FR" b="1" err="1"/>
              <a:t>Card</a:t>
            </a:r>
            <a:r>
              <a:rPr lang="fr-FR" b="1"/>
              <a:t> </a:t>
            </a:r>
            <a:r>
              <a:rPr lang="fr-FR" b="1" err="1"/>
              <a:t>Fraud</a:t>
            </a:r>
            <a:r>
              <a:rPr lang="fr-FR" b="1"/>
              <a:t> </a:t>
            </a:r>
            <a:r>
              <a:rPr lang="fr-FR" b="1" err="1"/>
              <a:t>Detection</a:t>
            </a:r>
            <a:endParaRPr lang="fr-FR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37C6E4-C127-339D-131D-7F916A0A295E}"/>
              </a:ext>
            </a:extLst>
          </p:cNvPr>
          <p:cNvSpPr txBox="1"/>
          <p:nvPr/>
        </p:nvSpPr>
        <p:spPr>
          <a:xfrm>
            <a:off x="6153150" y="1962150"/>
            <a:ext cx="52292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Index </a:t>
            </a:r>
            <a:r>
              <a:rPr lang="fr-FR" b="1" err="1"/>
              <a:t>Tracking</a:t>
            </a:r>
            <a:endParaRPr lang="fr-FR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F589AF-185E-E1FD-0AA0-4EF450EF565F}"/>
              </a:ext>
            </a:extLst>
          </p:cNvPr>
          <p:cNvSpPr txBox="1"/>
          <p:nvPr/>
        </p:nvSpPr>
        <p:spPr>
          <a:xfrm>
            <a:off x="819150" y="4067175"/>
            <a:ext cx="522922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Trip Advisor Rating </a:t>
            </a:r>
            <a:r>
              <a:rPr lang="fr-FR" b="1" err="1"/>
              <a:t>Prediction</a:t>
            </a:r>
            <a:endParaRPr lang="fr-FR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787249-498E-3D1B-BE2E-45A9A9A77AF2}"/>
              </a:ext>
            </a:extLst>
          </p:cNvPr>
          <p:cNvSpPr txBox="1"/>
          <p:nvPr/>
        </p:nvSpPr>
        <p:spPr>
          <a:xfrm>
            <a:off x="6153150" y="4067175"/>
            <a:ext cx="52292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Trading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29FB21-1785-61C8-15A1-B009951C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/>
          <a:stretch/>
        </p:blipFill>
        <p:spPr bwMode="auto">
          <a:xfrm>
            <a:off x="1485901" y="4743450"/>
            <a:ext cx="1007878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DC154A-4389-AEBF-1EE3-EF00BBBA47FF}"/>
              </a:ext>
            </a:extLst>
          </p:cNvPr>
          <p:cNvCxnSpPr/>
          <p:nvPr/>
        </p:nvCxnSpPr>
        <p:spPr>
          <a:xfrm>
            <a:off x="2914650" y="5219700"/>
            <a:ext cx="962025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91BE3C-7BFD-2623-D49F-A48D5AAC45CD}"/>
              </a:ext>
            </a:extLst>
          </p:cNvPr>
          <p:cNvSpPr txBox="1"/>
          <p:nvPr/>
        </p:nvSpPr>
        <p:spPr>
          <a:xfrm>
            <a:off x="4200525" y="4657725"/>
            <a:ext cx="9861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accent4"/>
                </a:solidFill>
                <a:latin typeface="Wingdings" panose="05000000000000000000" pitchFamily="2" charset="2"/>
              </a:rPr>
              <a:t>«««««</a:t>
            </a:r>
          </a:p>
          <a:p>
            <a:r>
              <a:rPr lang="fr-FR" sz="1400">
                <a:solidFill>
                  <a:schemeClr val="accent4"/>
                </a:solidFill>
                <a:latin typeface="Wingdings" panose="05000000000000000000" pitchFamily="2" charset="2"/>
              </a:rPr>
              <a:t>««««</a:t>
            </a:r>
          </a:p>
          <a:p>
            <a:r>
              <a:rPr lang="fr-FR" sz="1400">
                <a:solidFill>
                  <a:schemeClr val="accent4"/>
                </a:solidFill>
                <a:latin typeface="Wingdings" panose="05000000000000000000" pitchFamily="2" charset="2"/>
              </a:rPr>
              <a:t>«««</a:t>
            </a:r>
          </a:p>
          <a:p>
            <a:r>
              <a:rPr lang="fr-FR" sz="1400">
                <a:solidFill>
                  <a:schemeClr val="accent4"/>
                </a:solidFill>
                <a:latin typeface="Wingdings" panose="05000000000000000000" pitchFamily="2" charset="2"/>
              </a:rPr>
              <a:t>««</a:t>
            </a:r>
          </a:p>
          <a:p>
            <a:r>
              <a:rPr lang="fr-FR" sz="1400">
                <a:solidFill>
                  <a:schemeClr val="accent4"/>
                </a:solidFill>
                <a:latin typeface="Wingdings" panose="05000000000000000000" pitchFamily="2" charset="2"/>
              </a:rPr>
              <a:t>«</a:t>
            </a:r>
          </a:p>
        </p:txBody>
      </p:sp>
      <p:pic>
        <p:nvPicPr>
          <p:cNvPr id="5124" name="Picture 4" descr="Credit Card Transaction Lifecycle | Card Processing Centers">
            <a:extLst>
              <a:ext uri="{FF2B5EF4-FFF2-40B4-BE49-F238E27FC236}">
                <a16:creationId xmlns:a16="http://schemas.microsoft.com/office/drawing/2014/main" id="{C1FFCDBC-E2D4-754C-DADC-7BB22652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638425"/>
            <a:ext cx="1633537" cy="87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3F77E6-40A8-4089-8DB0-15FE4F391CC6}"/>
              </a:ext>
            </a:extLst>
          </p:cNvPr>
          <p:cNvSpPr txBox="1"/>
          <p:nvPr/>
        </p:nvSpPr>
        <p:spPr>
          <a:xfrm>
            <a:off x="1162050" y="3533775"/>
            <a:ext cx="212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Analyze</a:t>
            </a:r>
            <a:r>
              <a:rPr lang="fr-FR"/>
              <a:t> Transactions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0C9C4D-D4A7-90A9-C3D0-47935FB6F487}"/>
              </a:ext>
            </a:extLst>
          </p:cNvPr>
          <p:cNvCxnSpPr>
            <a:cxnSpLocks/>
          </p:cNvCxnSpPr>
          <p:nvPr/>
        </p:nvCxnSpPr>
        <p:spPr>
          <a:xfrm flipV="1">
            <a:off x="3209925" y="2924175"/>
            <a:ext cx="1228725" cy="18097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7696C6-E2B2-8251-F256-E4F791679BE8}"/>
              </a:ext>
            </a:extLst>
          </p:cNvPr>
          <p:cNvCxnSpPr>
            <a:cxnSpLocks/>
          </p:cNvCxnSpPr>
          <p:nvPr/>
        </p:nvCxnSpPr>
        <p:spPr>
          <a:xfrm>
            <a:off x="3209925" y="3095625"/>
            <a:ext cx="1238250" cy="3238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CEE07A1-B5FD-EF29-0121-1E877785E460}"/>
              </a:ext>
            </a:extLst>
          </p:cNvPr>
          <p:cNvSpPr txBox="1"/>
          <p:nvPr/>
        </p:nvSpPr>
        <p:spPr>
          <a:xfrm>
            <a:off x="1152525" y="5705475"/>
            <a:ext cx="185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Analyze</a:t>
            </a:r>
            <a:r>
              <a:rPr lang="fr-FR"/>
              <a:t> </a:t>
            </a:r>
            <a:r>
              <a:rPr lang="fr-FR" err="1"/>
              <a:t>Language</a:t>
            </a:r>
            <a:endParaRPr lang="fr-F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7ADB3B-C622-9BB4-02D1-79E28E7416E2}"/>
              </a:ext>
            </a:extLst>
          </p:cNvPr>
          <p:cNvSpPr txBox="1"/>
          <p:nvPr/>
        </p:nvSpPr>
        <p:spPr>
          <a:xfrm>
            <a:off x="4657725" y="2695575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>
                <a:solidFill>
                  <a:srgbClr val="C00000"/>
                </a:solidFill>
              </a:rPr>
              <a:t>Fraud</a:t>
            </a:r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B98EB-D9E4-E83C-C124-9AD29A5A432B}"/>
              </a:ext>
            </a:extLst>
          </p:cNvPr>
          <p:cNvSpPr txBox="1"/>
          <p:nvPr/>
        </p:nvSpPr>
        <p:spPr>
          <a:xfrm>
            <a:off x="4505325" y="3238500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00B050"/>
                </a:solidFill>
              </a:rPr>
              <a:t>No </a:t>
            </a:r>
            <a:r>
              <a:rPr lang="fr-FR" b="1" err="1">
                <a:solidFill>
                  <a:srgbClr val="00B050"/>
                </a:solidFill>
              </a:rPr>
              <a:t>Fraud</a:t>
            </a:r>
            <a:endParaRPr lang="fr-FR" b="1">
              <a:solidFill>
                <a:srgbClr val="00B050"/>
              </a:solidFill>
            </a:endParaRPr>
          </a:p>
        </p:txBody>
      </p:sp>
      <p:pic>
        <p:nvPicPr>
          <p:cNvPr id="5126" name="Picture 6" descr="Graphiques de bougies japonaises» : qu'est-ce que c'est?">
            <a:extLst>
              <a:ext uri="{FF2B5EF4-FFF2-40B4-BE49-F238E27FC236}">
                <a16:creationId xmlns:a16="http://schemas.microsoft.com/office/drawing/2014/main" id="{FF67F729-50C3-6AD7-53E8-3173E225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624138"/>
            <a:ext cx="1942847" cy="11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4F784E-6DB8-2B07-288C-E6804ED5D6A0}"/>
              </a:ext>
            </a:extLst>
          </p:cNvPr>
          <p:cNvSpPr txBox="1"/>
          <p:nvPr/>
        </p:nvSpPr>
        <p:spPr>
          <a:xfrm>
            <a:off x="9201150" y="2733675"/>
            <a:ext cx="151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Replicate</a:t>
            </a:r>
            <a:r>
              <a:rPr lang="fr-FR"/>
              <a:t> S&amp;P 500 </a:t>
            </a:r>
            <a:r>
              <a:rPr lang="fr-FR" err="1"/>
              <a:t>with</a:t>
            </a:r>
            <a:r>
              <a:rPr lang="fr-FR"/>
              <a:t> ML </a:t>
            </a:r>
            <a:r>
              <a:rPr lang="fr-FR" err="1"/>
              <a:t>technics</a:t>
            </a:r>
            <a:endParaRPr lang="fr-FR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ECD94AD-4BD7-9961-B93F-9F4776DE8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5" y="4752975"/>
            <a:ext cx="1486380" cy="10382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0AF04E7-AF28-3198-1387-FEEA8C9983DB}"/>
              </a:ext>
            </a:extLst>
          </p:cNvPr>
          <p:cNvSpPr txBox="1"/>
          <p:nvPr/>
        </p:nvSpPr>
        <p:spPr>
          <a:xfrm>
            <a:off x="9039225" y="4924425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Build</a:t>
            </a:r>
            <a:r>
              <a:rPr lang="fr-FR"/>
              <a:t> a trading </a:t>
            </a:r>
            <a:r>
              <a:rPr lang="fr-FR" err="1"/>
              <a:t>order</a:t>
            </a:r>
            <a:r>
              <a:rPr lang="fr-FR"/>
              <a:t> book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F133025-29AE-272E-0523-BF2F936C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2AAA8-A986-3446-D919-497BB72B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52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can help </a:t>
            </a:r>
            <a:r>
              <a:rPr lang="fr-FR" err="1"/>
              <a:t>you</a:t>
            </a:r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0DCC3-367E-AC3C-2E51-F77D6D1425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Real Estate is nothing else than analyze data !</a:t>
            </a:r>
            <a:endParaRPr lang="fr-FR" sz="2800" b="0">
              <a:solidFill>
                <a:srgbClr val="6AA7E9"/>
              </a:solidFill>
            </a:endParaRPr>
          </a:p>
        </p:txBody>
      </p:sp>
      <p:pic>
        <p:nvPicPr>
          <p:cNvPr id="7172" name="Picture 4" descr="Agent immobilier Icons gratuit">
            <a:extLst>
              <a:ext uri="{FF2B5EF4-FFF2-40B4-BE49-F238E27FC236}">
                <a16:creationId xmlns:a16="http://schemas.microsoft.com/office/drawing/2014/main" id="{65ED642E-8059-C5C3-6165-84988405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40982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02553-C5EB-C77B-B3D5-ABCB853ACFC8}"/>
              </a:ext>
            </a:extLst>
          </p:cNvPr>
          <p:cNvCxnSpPr>
            <a:cxnSpLocks/>
          </p:cNvCxnSpPr>
          <p:nvPr/>
        </p:nvCxnSpPr>
        <p:spPr>
          <a:xfrm>
            <a:off x="4152900" y="2200275"/>
            <a:ext cx="0" cy="245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D4C26A-023F-E5EF-88ED-A0C300D3912D}"/>
              </a:ext>
            </a:extLst>
          </p:cNvPr>
          <p:cNvCxnSpPr>
            <a:cxnSpLocks/>
          </p:cNvCxnSpPr>
          <p:nvPr/>
        </p:nvCxnSpPr>
        <p:spPr>
          <a:xfrm>
            <a:off x="7934325" y="2171700"/>
            <a:ext cx="0" cy="24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8F7C46-F460-A7D2-1DC0-908BEF665E72}"/>
              </a:ext>
            </a:extLst>
          </p:cNvPr>
          <p:cNvSpPr txBox="1"/>
          <p:nvPr/>
        </p:nvSpPr>
        <p:spPr>
          <a:xfrm>
            <a:off x="1790700" y="351472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Seller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5051F-A812-D914-4251-4B9E5200AF7E}"/>
              </a:ext>
            </a:extLst>
          </p:cNvPr>
          <p:cNvSpPr txBox="1"/>
          <p:nvPr/>
        </p:nvSpPr>
        <p:spPr>
          <a:xfrm>
            <a:off x="5114925" y="3524250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Real </a:t>
            </a:r>
            <a:r>
              <a:rPr lang="fr-FR" b="1" err="1"/>
              <a:t>Estate</a:t>
            </a:r>
            <a:r>
              <a:rPr lang="fr-FR" b="1"/>
              <a:t> Agent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7865D-AD67-EDF5-2A01-545C744E448F}"/>
              </a:ext>
            </a:extLst>
          </p:cNvPr>
          <p:cNvSpPr txBox="1"/>
          <p:nvPr/>
        </p:nvSpPr>
        <p:spPr>
          <a:xfrm>
            <a:off x="9334500" y="3495675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Buyer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9D581-9EE6-0F2D-ABBF-DE2B115CA609}"/>
              </a:ext>
            </a:extLst>
          </p:cNvPr>
          <p:cNvSpPr txBox="1"/>
          <p:nvPr/>
        </p:nvSpPr>
        <p:spPr>
          <a:xfrm>
            <a:off x="1114425" y="4105274"/>
            <a:ext cx="223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Don’t </a:t>
            </a:r>
            <a:r>
              <a:rPr lang="fr-FR" sz="1400" err="1"/>
              <a:t>want</a:t>
            </a:r>
            <a:r>
              <a:rPr lang="fr-FR" sz="1400"/>
              <a:t> to </a:t>
            </a:r>
            <a:r>
              <a:rPr lang="fr-FR" sz="1400" err="1"/>
              <a:t>underestimate</a:t>
            </a:r>
            <a:r>
              <a:rPr lang="fr-FR" sz="1400"/>
              <a:t> </a:t>
            </a:r>
            <a:r>
              <a:rPr lang="fr-FR" sz="1400" err="1"/>
              <a:t>his</a:t>
            </a:r>
            <a:r>
              <a:rPr lang="fr-FR" sz="1400"/>
              <a:t> house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ABCFA-B0A1-FC56-779E-BB23481A8DDE}"/>
              </a:ext>
            </a:extLst>
          </p:cNvPr>
          <p:cNvSpPr txBox="1"/>
          <p:nvPr/>
        </p:nvSpPr>
        <p:spPr>
          <a:xfrm>
            <a:off x="9039225" y="4105274"/>
            <a:ext cx="143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Don’t </a:t>
            </a:r>
            <a:r>
              <a:rPr lang="fr-FR" sz="1400" err="1"/>
              <a:t>want</a:t>
            </a:r>
            <a:r>
              <a:rPr lang="fr-FR" sz="1400"/>
              <a:t> to </a:t>
            </a:r>
            <a:r>
              <a:rPr lang="fr-FR" sz="1400" err="1"/>
              <a:t>overpay</a:t>
            </a:r>
            <a:r>
              <a:rPr lang="fr-FR" sz="1400"/>
              <a:t> a house </a:t>
            </a:r>
          </a:p>
        </p:txBody>
      </p:sp>
      <p:pic>
        <p:nvPicPr>
          <p:cNvPr id="20" name="Picture 2" descr="Agent Icons gratuit">
            <a:extLst>
              <a:ext uri="{FF2B5EF4-FFF2-40B4-BE49-F238E27FC236}">
                <a16:creationId xmlns:a16="http://schemas.microsoft.com/office/drawing/2014/main" id="{F921CED2-FAAE-F6D7-2E2B-CA0F79474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5" y="2371725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2A939E-68BC-A42A-153B-EE837AB09FA8}"/>
              </a:ext>
            </a:extLst>
          </p:cNvPr>
          <p:cNvGrpSpPr/>
          <p:nvPr/>
        </p:nvGrpSpPr>
        <p:grpSpPr>
          <a:xfrm>
            <a:off x="1562101" y="2276475"/>
            <a:ext cx="1343024" cy="1238250"/>
            <a:chOff x="1038226" y="1914525"/>
            <a:chExt cx="1343024" cy="12382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BE9657-124C-C7E8-AC5B-C62ECCB5E6AD}"/>
                </a:ext>
              </a:extLst>
            </p:cNvPr>
            <p:cNvSpPr/>
            <p:nvPr/>
          </p:nvSpPr>
          <p:spPr>
            <a:xfrm>
              <a:off x="1162050" y="2028825"/>
              <a:ext cx="1057275" cy="1057275"/>
            </a:xfrm>
            <a:prstGeom prst="ellipse">
              <a:avLst/>
            </a:prstGeom>
            <a:solidFill>
              <a:srgbClr val="FD8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6" descr="Agent Icons gratuit">
              <a:extLst>
                <a:ext uri="{FF2B5EF4-FFF2-40B4-BE49-F238E27FC236}">
                  <a16:creationId xmlns:a16="http://schemas.microsoft.com/office/drawing/2014/main" id="{A24B50DE-A010-A6DC-446A-D1330B0F3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51" y="2209801"/>
              <a:ext cx="8763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6CB736-8F3F-CEAA-7851-317BC1086168}"/>
                </a:ext>
              </a:extLst>
            </p:cNvPr>
            <p:cNvSpPr/>
            <p:nvPr/>
          </p:nvSpPr>
          <p:spPr>
            <a:xfrm>
              <a:off x="1038226" y="1914525"/>
              <a:ext cx="1343024" cy="1238250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04AC2FC-F388-17FB-C0BA-BF7F3A25C655}"/>
              </a:ext>
            </a:extLst>
          </p:cNvPr>
          <p:cNvSpPr/>
          <p:nvPr/>
        </p:nvSpPr>
        <p:spPr>
          <a:xfrm>
            <a:off x="838199" y="5000625"/>
            <a:ext cx="10525125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002060"/>
                </a:solidFill>
              </a:rPr>
              <a:t>Every</a:t>
            </a:r>
            <a:r>
              <a:rPr lang="fr-FR">
                <a:solidFill>
                  <a:srgbClr val="002060"/>
                </a:solidFill>
              </a:rPr>
              <a:t> </a:t>
            </a:r>
            <a:r>
              <a:rPr lang="fr-FR" err="1">
                <a:solidFill>
                  <a:srgbClr val="002060"/>
                </a:solidFill>
              </a:rPr>
              <a:t>counterpart</a:t>
            </a:r>
            <a:r>
              <a:rPr lang="fr-FR">
                <a:solidFill>
                  <a:srgbClr val="002060"/>
                </a:solidFill>
              </a:rPr>
              <a:t> have a different </a:t>
            </a:r>
            <a:r>
              <a:rPr lang="fr-FR" err="1">
                <a:solidFill>
                  <a:srgbClr val="002060"/>
                </a:solidFill>
              </a:rPr>
              <a:t>target</a:t>
            </a:r>
            <a:r>
              <a:rPr lang="fr-FR">
                <a:solidFill>
                  <a:srgbClr val="002060"/>
                </a:solidFill>
              </a:rPr>
              <a:t>… but </a:t>
            </a:r>
            <a:r>
              <a:rPr lang="fr-FR" err="1">
                <a:solidFill>
                  <a:srgbClr val="002060"/>
                </a:solidFill>
              </a:rPr>
              <a:t>only</a:t>
            </a:r>
            <a:r>
              <a:rPr lang="fr-FR">
                <a:solidFill>
                  <a:srgbClr val="002060"/>
                </a:solidFill>
              </a:rPr>
              <a:t> one </a:t>
            </a:r>
            <a:r>
              <a:rPr lang="fr-FR" err="1">
                <a:solidFill>
                  <a:srgbClr val="002060"/>
                </a:solidFill>
              </a:rPr>
              <a:t>tool</a:t>
            </a:r>
            <a:r>
              <a:rPr lang="fr-FR">
                <a:solidFill>
                  <a:srgbClr val="002060"/>
                </a:solidFill>
              </a:rPr>
              <a:t> to </a:t>
            </a:r>
            <a:r>
              <a:rPr lang="fr-FR" err="1">
                <a:solidFill>
                  <a:srgbClr val="002060"/>
                </a:solidFill>
              </a:rPr>
              <a:t>achieve</a:t>
            </a:r>
            <a:r>
              <a:rPr lang="fr-FR">
                <a:solidFill>
                  <a:srgbClr val="002060"/>
                </a:solidFill>
              </a:rPr>
              <a:t> </a:t>
            </a:r>
            <a:r>
              <a:rPr lang="fr-FR" err="1">
                <a:solidFill>
                  <a:srgbClr val="002060"/>
                </a:solidFill>
              </a:rPr>
              <a:t>their</a:t>
            </a:r>
            <a:r>
              <a:rPr lang="fr-FR">
                <a:solidFill>
                  <a:srgbClr val="002060"/>
                </a:solidFill>
              </a:rPr>
              <a:t> goal : </a:t>
            </a:r>
          </a:p>
          <a:p>
            <a:pPr algn="ctr"/>
            <a:r>
              <a:rPr lang="fr-FR" b="1" err="1">
                <a:solidFill>
                  <a:srgbClr val="002060"/>
                </a:solidFill>
              </a:rPr>
              <a:t>Analyze</a:t>
            </a:r>
            <a:r>
              <a:rPr lang="fr-FR" b="1">
                <a:solidFill>
                  <a:srgbClr val="002060"/>
                </a:solidFill>
              </a:rPr>
              <a:t> </a:t>
            </a:r>
            <a:r>
              <a:rPr lang="fr-FR" b="1" err="1">
                <a:solidFill>
                  <a:srgbClr val="002060"/>
                </a:solidFill>
              </a:rPr>
              <a:t>Market</a:t>
            </a:r>
            <a:r>
              <a:rPr lang="fr-FR" b="1">
                <a:solidFill>
                  <a:srgbClr val="002060"/>
                </a:solidFill>
              </a:rPr>
              <a:t> Data 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3522B-48EB-E02F-EA93-91E2EFF742FB}"/>
              </a:ext>
            </a:extLst>
          </p:cNvPr>
          <p:cNvSpPr txBox="1"/>
          <p:nvPr/>
        </p:nvSpPr>
        <p:spPr>
          <a:xfrm>
            <a:off x="5324475" y="4105274"/>
            <a:ext cx="143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err="1"/>
              <a:t>Fullfill</a:t>
            </a:r>
            <a:r>
              <a:rPr lang="fr-FR" sz="1400"/>
              <a:t> </a:t>
            </a:r>
            <a:r>
              <a:rPr lang="fr-FR" sz="1400" err="1"/>
              <a:t>his</a:t>
            </a:r>
            <a:r>
              <a:rPr lang="fr-FR" sz="1400"/>
              <a:t> client </a:t>
            </a:r>
            <a:r>
              <a:rPr lang="fr-FR" sz="1400" err="1"/>
              <a:t>need</a:t>
            </a:r>
            <a:endParaRPr lang="fr-FR" sz="140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24CD560-B980-45A1-3061-D279510E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01435-D56A-DF39-7DF7-57BB3926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4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can help </a:t>
            </a:r>
            <a:r>
              <a:rPr lang="fr-FR" err="1"/>
              <a:t>you</a:t>
            </a:r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0DCC3-367E-AC3C-2E51-F77D6D1425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… And analyze data is time consuming especially for real estate agent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24CD560-B980-45A1-3061-D279510E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pic>
        <p:nvPicPr>
          <p:cNvPr id="26" name="Picture 4" descr="Agent immobilier Icons gratuit">
            <a:extLst>
              <a:ext uri="{FF2B5EF4-FFF2-40B4-BE49-F238E27FC236}">
                <a16:creationId xmlns:a16="http://schemas.microsoft.com/office/drawing/2014/main" id="{70251494-30C9-ADA2-802D-C03AA81C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6" y="3276601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DC72AA-CB13-D4E9-1E30-BEA341275CE6}"/>
              </a:ext>
            </a:extLst>
          </p:cNvPr>
          <p:cNvSpPr txBox="1"/>
          <p:nvPr/>
        </p:nvSpPr>
        <p:spPr>
          <a:xfrm>
            <a:off x="1543050" y="439102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Real </a:t>
            </a:r>
            <a:r>
              <a:rPr lang="fr-FR" b="1" err="1"/>
              <a:t>Estate</a:t>
            </a:r>
            <a:r>
              <a:rPr lang="fr-FR" b="1"/>
              <a:t> Agent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B6615-3B49-F63C-E423-91C514067626}"/>
              </a:ext>
            </a:extLst>
          </p:cNvPr>
          <p:cNvSpPr/>
          <p:nvPr/>
        </p:nvSpPr>
        <p:spPr>
          <a:xfrm>
            <a:off x="5000625" y="2390775"/>
            <a:ext cx="6315075" cy="1000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7C9A0-E2BA-EC19-4CE2-9517E5E901EE}"/>
              </a:ext>
            </a:extLst>
          </p:cNvPr>
          <p:cNvSpPr/>
          <p:nvPr/>
        </p:nvSpPr>
        <p:spPr>
          <a:xfrm>
            <a:off x="5000625" y="4714875"/>
            <a:ext cx="6315075" cy="1000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640BC2-171A-A7BE-E4D3-567C2DF6155B}"/>
              </a:ext>
            </a:extLst>
          </p:cNvPr>
          <p:cNvSpPr/>
          <p:nvPr/>
        </p:nvSpPr>
        <p:spPr>
          <a:xfrm>
            <a:off x="5000625" y="3543300"/>
            <a:ext cx="6315075" cy="1000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6CD32-2F40-8668-6617-815B4A080D5C}"/>
              </a:ext>
            </a:extLst>
          </p:cNvPr>
          <p:cNvSpPr txBox="1"/>
          <p:nvPr/>
        </p:nvSpPr>
        <p:spPr>
          <a:xfrm>
            <a:off x="4362450" y="2524125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accent5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7F7229-DF49-94CD-06A8-BC518BF8724B}"/>
              </a:ext>
            </a:extLst>
          </p:cNvPr>
          <p:cNvSpPr txBox="1"/>
          <p:nvPr/>
        </p:nvSpPr>
        <p:spPr>
          <a:xfrm>
            <a:off x="4352925" y="478155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57B879-947B-CCAC-8D3D-1BC0D8292576}"/>
              </a:ext>
            </a:extLst>
          </p:cNvPr>
          <p:cNvSpPr txBox="1"/>
          <p:nvPr/>
        </p:nvSpPr>
        <p:spPr>
          <a:xfrm>
            <a:off x="4333875" y="3686175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FFEBC-54B8-A58A-B917-B3D09702B57E}"/>
              </a:ext>
            </a:extLst>
          </p:cNvPr>
          <p:cNvSpPr txBox="1"/>
          <p:nvPr/>
        </p:nvSpPr>
        <p:spPr>
          <a:xfrm>
            <a:off x="5000625" y="3867150"/>
            <a:ext cx="63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Benchmarking </a:t>
            </a:r>
            <a:r>
              <a:rPr lang="fr-FR" b="1" err="1"/>
              <a:t>with</a:t>
            </a:r>
            <a:r>
              <a:rPr lang="fr-FR" b="1"/>
              <a:t> </a:t>
            </a:r>
            <a:r>
              <a:rPr lang="fr-FR" b="1" err="1"/>
              <a:t>others</a:t>
            </a:r>
            <a:r>
              <a:rPr lang="fr-FR" b="1"/>
              <a:t> </a:t>
            </a:r>
            <a:r>
              <a:rPr lang="fr-FR" b="1" err="1"/>
              <a:t>houses</a:t>
            </a:r>
            <a:r>
              <a:rPr lang="fr-FR" b="1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04FF3-DB9A-4418-C574-1D8CB9A85A2A}"/>
              </a:ext>
            </a:extLst>
          </p:cNvPr>
          <p:cNvSpPr txBox="1"/>
          <p:nvPr/>
        </p:nvSpPr>
        <p:spPr>
          <a:xfrm>
            <a:off x="5010150" y="2695575"/>
            <a:ext cx="63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Visit</a:t>
            </a:r>
            <a:r>
              <a:rPr lang="fr-FR" b="1"/>
              <a:t> a house / </a:t>
            </a:r>
            <a:r>
              <a:rPr lang="fr-FR" b="1" err="1"/>
              <a:t>neighborhood</a:t>
            </a:r>
            <a:r>
              <a:rPr lang="fr-FR" b="1"/>
              <a:t> to </a:t>
            </a:r>
            <a:r>
              <a:rPr lang="fr-FR" b="1" err="1"/>
              <a:t>collect</a:t>
            </a:r>
            <a:r>
              <a:rPr lang="fr-FR" b="1"/>
              <a:t> information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43C1E-0403-69B0-F119-B90D7DBEB302}"/>
              </a:ext>
            </a:extLst>
          </p:cNvPr>
          <p:cNvSpPr txBox="1"/>
          <p:nvPr/>
        </p:nvSpPr>
        <p:spPr>
          <a:xfrm>
            <a:off x="5000625" y="4991100"/>
            <a:ext cx="63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Try to </a:t>
            </a:r>
            <a:r>
              <a:rPr lang="fr-FR" b="1" err="1"/>
              <a:t>find</a:t>
            </a:r>
            <a:r>
              <a:rPr lang="fr-FR" b="1"/>
              <a:t> the </a:t>
            </a:r>
            <a:r>
              <a:rPr lang="fr-FR" b="1" err="1"/>
              <a:t>appropriate</a:t>
            </a:r>
            <a:r>
              <a:rPr lang="fr-FR" b="1"/>
              <a:t> </a:t>
            </a:r>
            <a:r>
              <a:rPr lang="fr-FR" b="1" err="1"/>
              <a:t>price</a:t>
            </a:r>
            <a:r>
              <a:rPr lang="fr-FR" b="1"/>
              <a:t> </a:t>
            </a:r>
            <a:r>
              <a:rPr lang="fr-FR" b="1" err="1"/>
              <a:t>considering</a:t>
            </a:r>
            <a:r>
              <a:rPr lang="fr-FR" b="1"/>
              <a:t> all </a:t>
            </a:r>
            <a:r>
              <a:rPr lang="fr-FR" b="1" err="1"/>
              <a:t>available</a:t>
            </a:r>
            <a:r>
              <a:rPr lang="fr-FR" b="1"/>
              <a:t>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BDE9F-A954-A0A2-D27B-A52A474F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97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Our 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0DCC3-367E-AC3C-2E51-F77D6D1425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Estimate the best price without moving outside your agency !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3838A-0642-5A91-C3A0-B60AA5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2EAC73-B466-F767-51D2-B3442594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58" y="1970842"/>
            <a:ext cx="3320805" cy="3994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9D1C876-913B-0A36-E1C8-8A9EF2D3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677" y="1970843"/>
            <a:ext cx="3421602" cy="3994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BB0DA7-0B5D-C703-C096-D6C48859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3" y="1981656"/>
            <a:ext cx="3409025" cy="3981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3787-CD59-15FD-04C4-4E3E00B6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1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B7745A-F9B4-5CC7-46F6-3B5436F7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6" y="1803399"/>
            <a:ext cx="2947988" cy="3930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Why</a:t>
            </a:r>
            <a:r>
              <a:rPr lang="fr-FR"/>
              <a:t> do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0DCC3-367E-AC3C-2E51-F77D6D1425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Gain a competitive advantage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6C420-0A1C-99E9-5217-8158C09E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FB5C8-B7B9-EA5B-ECFF-EEA9B427BC91}"/>
              </a:ext>
            </a:extLst>
          </p:cNvPr>
          <p:cNvSpPr txBox="1"/>
          <p:nvPr/>
        </p:nvSpPr>
        <p:spPr>
          <a:xfrm>
            <a:off x="9610768" y="5734050"/>
            <a:ext cx="16289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>
                <a:solidFill>
                  <a:schemeClr val="bg1">
                    <a:lumMod val="50000"/>
                  </a:schemeClr>
                </a:solidFill>
              </a:rPr>
              <a:t>Source : SeLoger.com.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CBDC0-F552-F4BD-B6E6-A0F96421B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98" t="20841" r="29711" b="66553"/>
          <a:stretch/>
        </p:blipFill>
        <p:spPr>
          <a:xfrm>
            <a:off x="8924926" y="2543175"/>
            <a:ext cx="1866900" cy="10325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FA1D5A-899F-3308-DC7C-657123CA4A0D}"/>
              </a:ext>
            </a:extLst>
          </p:cNvPr>
          <p:cNvSpPr txBox="1"/>
          <p:nvPr/>
        </p:nvSpPr>
        <p:spPr>
          <a:xfrm>
            <a:off x="809625" y="2257425"/>
            <a:ext cx="6400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Have a </a:t>
            </a:r>
            <a:r>
              <a:rPr lang="fr-FR" b="1"/>
              <a:t>non </a:t>
            </a:r>
            <a:r>
              <a:rPr lang="fr-FR" b="1" err="1"/>
              <a:t>biased</a:t>
            </a:r>
            <a:r>
              <a:rPr lang="fr-FR" b="1"/>
              <a:t> </a:t>
            </a:r>
            <a:r>
              <a:rPr lang="fr-FR" err="1"/>
              <a:t>tool</a:t>
            </a:r>
            <a:r>
              <a:rPr lang="fr-FR"/>
              <a:t> to </a:t>
            </a:r>
            <a:r>
              <a:rPr lang="fr-FR" err="1"/>
              <a:t>price</a:t>
            </a:r>
            <a:r>
              <a:rPr lang="fr-FR"/>
              <a:t> </a:t>
            </a:r>
            <a:r>
              <a:rPr lang="fr-FR" err="1"/>
              <a:t>houses</a:t>
            </a:r>
            <a:r>
              <a:rPr lang="fr-FR"/>
              <a:t> </a:t>
            </a:r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/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 b="1"/>
              <a:t>Gain time </a:t>
            </a:r>
            <a:r>
              <a:rPr lang="fr-FR"/>
              <a:t>on </a:t>
            </a:r>
            <a:r>
              <a:rPr lang="fr-FR" err="1"/>
              <a:t>task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low</a:t>
            </a:r>
            <a:r>
              <a:rPr lang="fr-FR"/>
              <a:t> </a:t>
            </a:r>
            <a:r>
              <a:rPr lang="fr-FR" err="1"/>
              <a:t>added</a:t>
            </a:r>
            <a:r>
              <a:rPr lang="fr-FR"/>
              <a:t> value </a:t>
            </a:r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/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/>
              <a:t>Focus more on </a:t>
            </a:r>
            <a:r>
              <a:rPr lang="fr-FR" b="1"/>
              <a:t>client </a:t>
            </a:r>
            <a:r>
              <a:rPr lang="fr-FR" b="1" err="1"/>
              <a:t>relationship</a:t>
            </a:r>
            <a:r>
              <a:rPr lang="fr-FR" b="1"/>
              <a:t> </a:t>
            </a:r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 b="1"/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 b="1"/>
              <a:t>Limit the </a:t>
            </a:r>
            <a:r>
              <a:rPr lang="fr-FR" b="1" err="1"/>
              <a:t>risk</a:t>
            </a:r>
            <a:r>
              <a:rPr lang="fr-FR" b="1"/>
              <a:t> of </a:t>
            </a:r>
            <a:r>
              <a:rPr lang="fr-FR" b="1" err="1"/>
              <a:t>discrepancies</a:t>
            </a:r>
            <a:r>
              <a:rPr lang="fr-FR" b="1"/>
              <a:t> </a:t>
            </a:r>
            <a:r>
              <a:rPr lang="fr-FR" err="1"/>
              <a:t>between</a:t>
            </a:r>
            <a:r>
              <a:rPr lang="fr-FR"/>
              <a:t> the </a:t>
            </a:r>
            <a:r>
              <a:rPr lang="fr-FR" err="1"/>
              <a:t>announce</a:t>
            </a:r>
            <a:r>
              <a:rPr lang="fr-FR"/>
              <a:t> and effective </a:t>
            </a:r>
            <a:r>
              <a:rPr lang="fr-FR" err="1"/>
              <a:t>selling</a:t>
            </a:r>
            <a:r>
              <a:rPr lang="fr-FR"/>
              <a:t> </a:t>
            </a:r>
            <a:r>
              <a:rPr lang="fr-FR" err="1"/>
              <a:t>price</a:t>
            </a:r>
            <a:endParaRPr lang="fr-FR"/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/>
          </a:p>
          <a:p>
            <a:pPr marL="285750" indent="-285750" algn="just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fr-FR" b="1"/>
              <a:t>Combine the agent expertise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</a:t>
            </a:r>
            <a:r>
              <a:rPr lang="fr-FR" err="1"/>
              <a:t>accuracy</a:t>
            </a:r>
            <a:r>
              <a:rPr lang="fr-FR"/>
              <a:t> of the </a:t>
            </a:r>
            <a:r>
              <a:rPr lang="fr-FR" err="1"/>
              <a:t>tool</a:t>
            </a:r>
            <a:r>
              <a:rPr lang="fr-FR"/>
              <a:t> </a:t>
            </a:r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/>
          </a:p>
          <a:p>
            <a:pPr marL="285750" indent="-285750">
              <a:buClr>
                <a:srgbClr val="00B050"/>
              </a:buClr>
              <a:buFont typeface="Calibri" panose="020F0502020204030204" pitchFamily="34" charset="0"/>
              <a:buChar char="+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8515D-260F-91C8-7DB2-F65A18B8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03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A23FD26-214F-483B-97FD-61C6C93E2183}"/>
              </a:ext>
            </a:extLst>
          </p:cNvPr>
          <p:cNvSpPr/>
          <p:nvPr/>
        </p:nvSpPr>
        <p:spPr>
          <a:xfrm rot="5400000">
            <a:off x="4463405" y="3643587"/>
            <a:ext cx="3657600" cy="59508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71908-B792-C824-7BBA-221FD13B6C72}"/>
              </a:ext>
            </a:extLst>
          </p:cNvPr>
          <p:cNvSpPr/>
          <p:nvPr/>
        </p:nvSpPr>
        <p:spPr>
          <a:xfrm>
            <a:off x="8693410" y="1906674"/>
            <a:ext cx="1300293" cy="12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B981B2-8165-F977-5E20-1412412B3B61}"/>
              </a:ext>
            </a:extLst>
          </p:cNvPr>
          <p:cNvSpPr/>
          <p:nvPr/>
        </p:nvSpPr>
        <p:spPr>
          <a:xfrm>
            <a:off x="8693410" y="3266390"/>
            <a:ext cx="1300293" cy="12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583DF-C2DF-B61D-A485-0BA1AA424D87}"/>
              </a:ext>
            </a:extLst>
          </p:cNvPr>
          <p:cNvSpPr/>
          <p:nvPr/>
        </p:nvSpPr>
        <p:spPr>
          <a:xfrm>
            <a:off x="8693410" y="4626105"/>
            <a:ext cx="1300293" cy="12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375B20-8F21-831C-2DBB-1D960B72FE38}"/>
              </a:ext>
            </a:extLst>
          </p:cNvPr>
          <p:cNvGrpSpPr/>
          <p:nvPr/>
        </p:nvGrpSpPr>
        <p:grpSpPr>
          <a:xfrm>
            <a:off x="2104344" y="2128772"/>
            <a:ext cx="1905942" cy="1906333"/>
            <a:chOff x="1449654" y="2128772"/>
            <a:chExt cx="2400892" cy="2400892"/>
          </a:xfrm>
        </p:grpSpPr>
        <p:pic>
          <p:nvPicPr>
            <p:cNvPr id="19" name="Graphic 18" descr="Robot outline">
              <a:extLst>
                <a:ext uri="{FF2B5EF4-FFF2-40B4-BE49-F238E27FC236}">
                  <a16:creationId xmlns:a16="http://schemas.microsoft.com/office/drawing/2014/main" id="{ABDA69C0-E8D5-30B9-DA9B-E7498A5A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9654" y="2128772"/>
              <a:ext cx="2400892" cy="2400892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FF01344-D93D-916A-E1CD-DF1D68CD0EEE}"/>
                </a:ext>
              </a:extLst>
            </p:cNvPr>
            <p:cNvSpPr/>
            <p:nvPr/>
          </p:nvSpPr>
          <p:spPr>
            <a:xfrm rot="8111492">
              <a:off x="2374109" y="2463208"/>
              <a:ext cx="540360" cy="569976"/>
            </a:xfrm>
            <a:prstGeom prst="arc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1 : Use a robot to recover all needed data from SeLoger.com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5D97B-8A11-4994-74AF-9EA5C103CEA5}"/>
              </a:ext>
            </a:extLst>
          </p:cNvPr>
          <p:cNvSpPr/>
          <p:nvPr/>
        </p:nvSpPr>
        <p:spPr>
          <a:xfrm>
            <a:off x="10046537" y="1911292"/>
            <a:ext cx="1300293" cy="12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84C9EE-1136-B0F1-E64E-441749466FF4}"/>
              </a:ext>
            </a:extLst>
          </p:cNvPr>
          <p:cNvSpPr/>
          <p:nvPr/>
        </p:nvSpPr>
        <p:spPr>
          <a:xfrm>
            <a:off x="10046537" y="3271008"/>
            <a:ext cx="1300293" cy="1296000"/>
          </a:xfrm>
          <a:prstGeom prst="rect">
            <a:avLst/>
          </a:prstGeom>
          <a:solidFill>
            <a:srgbClr val="FD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691F6-61C9-11F9-AA64-129721CD5417}"/>
              </a:ext>
            </a:extLst>
          </p:cNvPr>
          <p:cNvSpPr/>
          <p:nvPr/>
        </p:nvSpPr>
        <p:spPr>
          <a:xfrm>
            <a:off x="10046537" y="4630723"/>
            <a:ext cx="1300293" cy="1296000"/>
          </a:xfrm>
          <a:prstGeom prst="rect">
            <a:avLst/>
          </a:prstGeom>
          <a:solidFill>
            <a:srgbClr val="F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DE0E18-24F5-51E7-70EE-6CCB034B9E15}"/>
              </a:ext>
            </a:extLst>
          </p:cNvPr>
          <p:cNvSpPr/>
          <p:nvPr/>
        </p:nvSpPr>
        <p:spPr>
          <a:xfrm>
            <a:off x="7337522" y="1910384"/>
            <a:ext cx="1300293" cy="12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4C252D-128E-F53B-EB23-A8C4DA3F72C2}"/>
              </a:ext>
            </a:extLst>
          </p:cNvPr>
          <p:cNvSpPr/>
          <p:nvPr/>
        </p:nvSpPr>
        <p:spPr>
          <a:xfrm>
            <a:off x="7337522" y="3270100"/>
            <a:ext cx="1300293" cy="12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A6DC51-7A23-E21D-93B3-0BCE5CC8CBBA}"/>
              </a:ext>
            </a:extLst>
          </p:cNvPr>
          <p:cNvSpPr/>
          <p:nvPr/>
        </p:nvSpPr>
        <p:spPr>
          <a:xfrm>
            <a:off x="7337522" y="4629815"/>
            <a:ext cx="1300293" cy="129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D2306-990D-B3C1-AD8A-CB6E49199493}"/>
              </a:ext>
            </a:extLst>
          </p:cNvPr>
          <p:cNvSpPr txBox="1"/>
          <p:nvPr/>
        </p:nvSpPr>
        <p:spPr>
          <a:xfrm>
            <a:off x="8961120" y="240030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Price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9DF3D-625F-876B-70D9-EB6B2DC85880}"/>
              </a:ext>
            </a:extLst>
          </p:cNvPr>
          <p:cNvSpPr txBox="1"/>
          <p:nvPr/>
        </p:nvSpPr>
        <p:spPr>
          <a:xfrm>
            <a:off x="7475220" y="375666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# Room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72DDD-FB45-5B6E-D5A3-D1D2CAB2D8FA}"/>
              </a:ext>
            </a:extLst>
          </p:cNvPr>
          <p:cNvSpPr txBox="1"/>
          <p:nvPr/>
        </p:nvSpPr>
        <p:spPr>
          <a:xfrm>
            <a:off x="7658100" y="238506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8F92A-5FE5-C283-A30A-7BB1A01687FD}"/>
              </a:ext>
            </a:extLst>
          </p:cNvPr>
          <p:cNvSpPr txBox="1"/>
          <p:nvPr/>
        </p:nvSpPr>
        <p:spPr>
          <a:xfrm>
            <a:off x="8671560" y="375666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# </a:t>
            </a:r>
            <a:r>
              <a:rPr lang="fr-FR" err="1">
                <a:latin typeface="Abadi" panose="020B0604020104020204" pitchFamily="34" charset="0"/>
              </a:rPr>
              <a:t>Bedroom</a:t>
            </a:r>
            <a:endParaRPr lang="fr-FR"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954167-0AA6-63E6-2E93-DB3FA0EFA8A4}"/>
              </a:ext>
            </a:extLst>
          </p:cNvPr>
          <p:cNvSpPr txBox="1"/>
          <p:nvPr/>
        </p:nvSpPr>
        <p:spPr>
          <a:xfrm>
            <a:off x="10233660" y="3771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Garden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2D758-BC18-6C3C-3664-0FD588FDF342}"/>
              </a:ext>
            </a:extLst>
          </p:cNvPr>
          <p:cNvSpPr txBox="1"/>
          <p:nvPr/>
        </p:nvSpPr>
        <p:spPr>
          <a:xfrm>
            <a:off x="7543800" y="507492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Parking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21A6-56F8-16BC-B08A-C44A2D2088A1}"/>
              </a:ext>
            </a:extLst>
          </p:cNvPr>
          <p:cNvSpPr txBox="1"/>
          <p:nvPr/>
        </p:nvSpPr>
        <p:spPr>
          <a:xfrm>
            <a:off x="10500360" y="240792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badi" panose="020B0604020104020204" pitchFamily="34" charset="0"/>
              </a:rPr>
              <a:t>m²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E0B176-9429-6D9E-280C-CCB9C6F390F5}"/>
              </a:ext>
            </a:extLst>
          </p:cNvPr>
          <p:cNvSpPr txBox="1"/>
          <p:nvPr/>
        </p:nvSpPr>
        <p:spPr>
          <a:xfrm>
            <a:off x="8714902" y="5083519"/>
            <a:ext cx="129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Lift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5AABFC-01F7-7322-313F-86716A8C24FB}"/>
              </a:ext>
            </a:extLst>
          </p:cNvPr>
          <p:cNvSpPr txBox="1"/>
          <p:nvPr/>
        </p:nvSpPr>
        <p:spPr>
          <a:xfrm>
            <a:off x="10024983" y="5076528"/>
            <a:ext cx="129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Etc.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3F0C42-54F9-5894-4936-A11E6996F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5"/>
          <a:stretch/>
        </p:blipFill>
        <p:spPr bwMode="auto">
          <a:xfrm>
            <a:off x="1191235" y="4386439"/>
            <a:ext cx="3943176" cy="13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CFCCB5A-D16B-6AED-411F-A19EBF4853C7}"/>
              </a:ext>
            </a:extLst>
          </p:cNvPr>
          <p:cNvSpPr/>
          <p:nvPr/>
        </p:nvSpPr>
        <p:spPr>
          <a:xfrm rot="10800000">
            <a:off x="1361226" y="4475495"/>
            <a:ext cx="3420848" cy="205562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5E59CE-65FB-3F49-8866-A988C25DD3E4}"/>
              </a:ext>
            </a:extLst>
          </p:cNvPr>
          <p:cNvSpPr txBox="1"/>
          <p:nvPr/>
        </p:nvSpPr>
        <p:spPr>
          <a:xfrm>
            <a:off x="1376143" y="4026506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badi" panose="020B0604020104020204" pitchFamily="34" charset="0"/>
              </a:rPr>
              <a:t>Webscrapping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0C0E9470-F541-4744-968C-44B938BE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98BCB-0774-C5DE-3015-C2BEC1CC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D7F74350-4BB1-0226-51DC-B586F719FE3F}"/>
              </a:ext>
            </a:extLst>
          </p:cNvPr>
          <p:cNvSpPr/>
          <p:nvPr/>
        </p:nvSpPr>
        <p:spPr>
          <a:xfrm>
            <a:off x="3297382" y="1939636"/>
            <a:ext cx="1293091" cy="674255"/>
          </a:xfrm>
          <a:prstGeom prst="wedgeEllipseCallout">
            <a:avLst>
              <a:gd name="adj1" fmla="val -43690"/>
              <a:gd name="adj2" fmla="val 6661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>
                <a:solidFill>
                  <a:srgbClr val="002060"/>
                </a:solidFill>
              </a:rPr>
              <a:t>Hi ! </a:t>
            </a:r>
            <a:r>
              <a:rPr lang="fr-FR" sz="1100" b="1" err="1">
                <a:solidFill>
                  <a:srgbClr val="002060"/>
                </a:solidFill>
              </a:rPr>
              <a:t>I’m</a:t>
            </a:r>
            <a:r>
              <a:rPr lang="fr-FR" sz="1100" b="1">
                <a:solidFill>
                  <a:srgbClr val="002060"/>
                </a:solidFill>
              </a:rPr>
              <a:t> Blue </a:t>
            </a:r>
            <a:r>
              <a:rPr lang="fr-FR" sz="1100" b="1" err="1">
                <a:solidFill>
                  <a:srgbClr val="002060"/>
                </a:solidFill>
              </a:rPr>
              <a:t>prism</a:t>
            </a:r>
            <a:r>
              <a:rPr lang="fr-FR" sz="1100" b="1">
                <a:solidFill>
                  <a:srgbClr val="002060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22698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FAFBCF-80B8-547F-E2C6-08765D9A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7" y="1636813"/>
            <a:ext cx="5341297" cy="36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20249-EE35-4D90-98CA-B1A04B4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build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solution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1D1A7C-052A-A0B2-6B3A-33B6B17D1DF6}"/>
              </a:ext>
            </a:extLst>
          </p:cNvPr>
          <p:cNvSpPr txBox="1">
            <a:spLocks/>
          </p:cNvSpPr>
          <p:nvPr/>
        </p:nvSpPr>
        <p:spPr>
          <a:xfrm>
            <a:off x="838200" y="816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rgbClr val="6AA7E9"/>
                </a:solidFill>
              </a:rPr>
              <a:t>Step 1 : Example</a:t>
            </a:r>
            <a:endParaRPr lang="fr-FR" sz="2800" b="0">
              <a:solidFill>
                <a:srgbClr val="6AA7E9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401CC2-63B1-EF11-ED8B-8B767915FBEB}"/>
              </a:ext>
            </a:extLst>
          </p:cNvPr>
          <p:cNvSpPr/>
          <p:nvPr/>
        </p:nvSpPr>
        <p:spPr>
          <a:xfrm>
            <a:off x="5943600" y="4690845"/>
            <a:ext cx="5314950" cy="4621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A54ED6-3FE6-AE89-69A0-32CB7C0DAD80}"/>
              </a:ext>
            </a:extLst>
          </p:cNvPr>
          <p:cNvGrpSpPr/>
          <p:nvPr/>
        </p:nvGrpSpPr>
        <p:grpSpPr>
          <a:xfrm>
            <a:off x="1080538" y="2372053"/>
            <a:ext cx="2400892" cy="2400892"/>
            <a:chOff x="795313" y="2799891"/>
            <a:chExt cx="2400892" cy="2400892"/>
          </a:xfrm>
        </p:grpSpPr>
        <p:pic>
          <p:nvPicPr>
            <p:cNvPr id="19" name="Graphic 18" descr="Robot outline">
              <a:extLst>
                <a:ext uri="{FF2B5EF4-FFF2-40B4-BE49-F238E27FC236}">
                  <a16:creationId xmlns:a16="http://schemas.microsoft.com/office/drawing/2014/main" id="{ABDA69C0-E8D5-30B9-DA9B-E7498A5A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313" y="2799891"/>
              <a:ext cx="2400892" cy="2400892"/>
            </a:xfrm>
            <a:prstGeom prst="rect">
              <a:avLst/>
            </a:prstGeom>
          </p:spPr>
        </p:pic>
        <p:sp>
          <p:nvSpPr>
            <p:cNvPr id="4" name="Arc 3">
              <a:extLst>
                <a:ext uri="{FF2B5EF4-FFF2-40B4-BE49-F238E27FC236}">
                  <a16:creationId xmlns:a16="http://schemas.microsoft.com/office/drawing/2014/main" id="{BFF01344-D93D-916A-E1CD-DF1D68CD0EEE}"/>
                </a:ext>
              </a:extLst>
            </p:cNvPr>
            <p:cNvSpPr/>
            <p:nvPr/>
          </p:nvSpPr>
          <p:spPr>
            <a:xfrm rot="8111492">
              <a:off x="1711378" y="3134327"/>
              <a:ext cx="540360" cy="569976"/>
            </a:xfrm>
            <a:prstGeom prst="arc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504E76-DB3F-3034-01C1-E7EDC10824D2}"/>
                </a:ext>
              </a:extLst>
            </p:cNvPr>
            <p:cNvSpPr/>
            <p:nvPr/>
          </p:nvSpPr>
          <p:spPr>
            <a:xfrm>
              <a:off x="2432807" y="4219662"/>
              <a:ext cx="360727" cy="310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DCAE3D-41F8-9C34-0DEC-E22688A7C2B5}"/>
              </a:ext>
            </a:extLst>
          </p:cNvPr>
          <p:cNvCxnSpPr>
            <a:cxnSpLocks/>
          </p:cNvCxnSpPr>
          <p:nvPr/>
        </p:nvCxnSpPr>
        <p:spPr>
          <a:xfrm>
            <a:off x="2860649" y="3783438"/>
            <a:ext cx="3073426" cy="1140987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4890700-E7F5-E802-5208-1D7BDDBACA73}"/>
              </a:ext>
            </a:extLst>
          </p:cNvPr>
          <p:cNvSpPr/>
          <p:nvPr/>
        </p:nvSpPr>
        <p:spPr>
          <a:xfrm>
            <a:off x="5962651" y="4724400"/>
            <a:ext cx="2466974" cy="400050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21189-F32D-F4F3-DD06-2C22DDAC710C}"/>
              </a:ext>
            </a:extLst>
          </p:cNvPr>
          <p:cNvSpPr/>
          <p:nvPr/>
        </p:nvSpPr>
        <p:spPr>
          <a:xfrm>
            <a:off x="10487024" y="4686300"/>
            <a:ext cx="790575" cy="276225"/>
          </a:xfrm>
          <a:prstGeom prst="rect">
            <a:avLst/>
          </a:prstGeom>
          <a:solidFill>
            <a:schemeClr val="accent4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EEC2F8BA-F74B-BB8A-2DD5-41551C39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Automating the process of real estate market price valuation at Issy-Les-Moulineaux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379F-D9EC-174E-6658-B0B0C4BE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C13B-D575-4DFB-9C35-7EA3565E677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00C78157445148BDAD5C6DEA7BC7A6" ma:contentTypeVersion="6" ma:contentTypeDescription="Crée un document." ma:contentTypeScope="" ma:versionID="5a19140f89566c19c9c5d21cefc4de33">
  <xsd:schema xmlns:xsd="http://www.w3.org/2001/XMLSchema" xmlns:xs="http://www.w3.org/2001/XMLSchema" xmlns:p="http://schemas.microsoft.com/office/2006/metadata/properties" xmlns:ns2="e755545c-64c2-40cf-baed-cd1ca1794de0" targetNamespace="http://schemas.microsoft.com/office/2006/metadata/properties" ma:root="true" ma:fieldsID="5d7fe0e314c82494b96a240e4dd2d493" ns2:_="">
    <xsd:import namespace="e755545c-64c2-40cf-baed-cd1ca1794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55545c-64c2-40cf-baed-cd1ca1794d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1BBC63-8D3D-481F-AC9B-6E76807281BD}">
  <ds:schemaRefs>
    <ds:schemaRef ds:uri="e755545c-64c2-40cf-baed-cd1ca1794d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835A18-11D5-4B19-A4B8-AAE020E90497}">
  <ds:schemaRefs>
    <ds:schemaRef ds:uri="http://www.w3.org/XML/1998/namespace"/>
    <ds:schemaRef ds:uri="http://schemas.microsoft.com/office/2006/metadata/properties"/>
    <ds:schemaRef ds:uri="e755545c-64c2-40cf-baed-cd1ca1794de0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EA80A0B-8616-41E7-9EAC-FF21014A5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1595</Words>
  <Application>Microsoft Office PowerPoint</Application>
  <PresentationFormat>Widescreen</PresentationFormat>
  <Paragraphs>255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Abadi</vt:lpstr>
      <vt:lpstr>Arial</vt:lpstr>
      <vt:lpstr>Calibri</vt:lpstr>
      <vt:lpstr>Calibri Light</vt:lpstr>
      <vt:lpstr>Courier New</vt:lpstr>
      <vt:lpstr>inherit</vt:lpstr>
      <vt:lpstr>Wingdings</vt:lpstr>
      <vt:lpstr>Office Theme</vt:lpstr>
      <vt:lpstr>PowerPoint Presentation</vt:lpstr>
      <vt:lpstr>Who we are </vt:lpstr>
      <vt:lpstr>Who we are </vt:lpstr>
      <vt:lpstr>How we can help you</vt:lpstr>
      <vt:lpstr>How we can help you</vt:lpstr>
      <vt:lpstr>Our Solution</vt:lpstr>
      <vt:lpstr>Why do you need our solution 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we build our solution</vt:lpstr>
      <vt:lpstr>How our solution performs </vt:lpstr>
      <vt:lpstr>Convinced ?  Let’s do a demo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Satnam Singh</dc:creator>
  <cp:lastModifiedBy>SINGH Satnam</cp:lastModifiedBy>
  <cp:revision>1</cp:revision>
  <dcterms:created xsi:type="dcterms:W3CDTF">2022-04-22T23:06:40Z</dcterms:created>
  <dcterms:modified xsi:type="dcterms:W3CDTF">2022-05-21T08:43:47Z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0x0101005B00C78157445148BDAD5C6DEA7BC7A6</vt:lpwstr>
  </property>
</Properties>
</file>